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648" r:id="rId4"/>
    <p:sldMasterId id="2147483660" r:id="rId5"/>
  </p:sldMasterIdLst>
  <p:notesMasterIdLst>
    <p:notesMasterId r:id="rId43"/>
  </p:notesMasterIdLst>
  <p:sldIdLst>
    <p:sldId id="328" r:id="rId6"/>
    <p:sldId id="329" r:id="rId7"/>
    <p:sldId id="335" r:id="rId8"/>
    <p:sldId id="352" r:id="rId9"/>
    <p:sldId id="346" r:id="rId10"/>
    <p:sldId id="359" r:id="rId11"/>
    <p:sldId id="347" r:id="rId12"/>
    <p:sldId id="366" r:id="rId13"/>
    <p:sldId id="367" r:id="rId14"/>
    <p:sldId id="363" r:id="rId15"/>
    <p:sldId id="364" r:id="rId16"/>
    <p:sldId id="371" r:id="rId17"/>
    <p:sldId id="370" r:id="rId18"/>
    <p:sldId id="369" r:id="rId19"/>
    <p:sldId id="365" r:id="rId20"/>
    <p:sldId id="373" r:id="rId21"/>
    <p:sldId id="374" r:id="rId22"/>
    <p:sldId id="375" r:id="rId23"/>
    <p:sldId id="377" r:id="rId24"/>
    <p:sldId id="376" r:id="rId25"/>
    <p:sldId id="372" r:id="rId26"/>
    <p:sldId id="337" r:id="rId27"/>
    <p:sldId id="368" r:id="rId28"/>
    <p:sldId id="378" r:id="rId29"/>
    <p:sldId id="380" r:id="rId30"/>
    <p:sldId id="382" r:id="rId31"/>
    <p:sldId id="385" r:id="rId32"/>
    <p:sldId id="386" r:id="rId33"/>
    <p:sldId id="390" r:id="rId34"/>
    <p:sldId id="384" r:id="rId35"/>
    <p:sldId id="381" r:id="rId36"/>
    <p:sldId id="391" r:id="rId37"/>
    <p:sldId id="387" r:id="rId38"/>
    <p:sldId id="389" r:id="rId39"/>
    <p:sldId id="388" r:id="rId40"/>
    <p:sldId id="336" r:id="rId41"/>
    <p:sldId id="349" r:id="rId4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417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A6FBF"/>
    <a:srgbClr val="F7F8FA"/>
    <a:srgbClr val="0165A5"/>
    <a:srgbClr val="C6405C"/>
    <a:srgbClr val="47737C"/>
    <a:srgbClr val="CBC5D1"/>
    <a:srgbClr val="83BBC4"/>
    <a:srgbClr val="E77474"/>
    <a:srgbClr val="7779B8"/>
    <a:srgbClr val="724E0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3165" autoAdjust="0"/>
  </p:normalViewPr>
  <p:slideViewPr>
    <p:cSldViewPr snapToGrid="0">
      <p:cViewPr varScale="1">
        <p:scale>
          <a:sx n="59" d="100"/>
          <a:sy n="59" d="100"/>
        </p:scale>
        <p:origin x="964" y="44"/>
      </p:cViewPr>
      <p:guideLst>
        <p:guide orient="horz" pos="2160"/>
        <p:guide pos="3840"/>
        <p:guide orient="horz" pos="417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tableStyles" Target="tableStyle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theme" Target="theme/theme1.xml"/><Relationship Id="rId20" Type="http://schemas.openxmlformats.org/officeDocument/2006/relationships/slide" Target="slides/slide15.xml"/><Relationship Id="rId41" Type="http://schemas.openxmlformats.org/officeDocument/2006/relationships/slide" Target="slides/slide3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E4191A-B7D4-2B4C-AB1C-07760A7D5E9A}" type="datetimeFigureOut">
              <a:rPr kumimoji="1" lang="ko-KR" altLang="en-US" smtClean="0"/>
              <a:t>2025-05-08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589FDB-850A-1A4E-B92E-9B6FD1D1308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432717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안녕하세요 랩세미나 </a:t>
            </a:r>
            <a:r>
              <a:rPr lang="en-US" altLang="ko-KR"/>
              <a:t>3</a:t>
            </a:r>
            <a:r>
              <a:rPr lang="ko-KR" altLang="en-US"/>
              <a:t>팀 발표를 맡게 된 </a:t>
            </a:r>
            <a:r>
              <a:rPr lang="ko-KR" altLang="en-US" err="1"/>
              <a:t>박범도입니다</a:t>
            </a:r>
            <a:r>
              <a:rPr lang="en-US" altLang="ko-KR"/>
              <a:t>.</a:t>
            </a:r>
          </a:p>
          <a:p>
            <a:r>
              <a:rPr lang="ko-KR" altLang="en-US"/>
              <a:t>이번 랩 세미나 논문리뷰에서 </a:t>
            </a:r>
            <a:r>
              <a:rPr lang="en-US" altLang="ko-KR" sz="1200" i="0" u="none" strike="noStrike" err="1">
                <a:ln w="15875">
                  <a:solidFill>
                    <a:schemeClr val="tx1"/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TimesNet</a:t>
            </a:r>
            <a:r>
              <a:rPr lang="en-US" altLang="ko-KR" sz="1200" i="0" u="none" strike="noStrike">
                <a:ln w="15875">
                  <a:solidFill>
                    <a:schemeClr val="tx1"/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1200" i="0" u="none" strike="noStrike">
                <a:ln w="15875">
                  <a:solidFill>
                    <a:schemeClr val="tx1"/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해당 논문은 </a:t>
            </a:r>
            <a:r>
              <a:rPr lang="en-US" altLang="ko-KR" sz="1200" i="0" u="none" strike="noStrike">
                <a:ln w="15875">
                  <a:solidFill>
                    <a:schemeClr val="tx1"/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2023 ICLR </a:t>
            </a:r>
            <a:r>
              <a:rPr lang="ko-KR" altLang="en-US" sz="1200" i="0" u="none" strike="noStrike">
                <a:ln w="15875">
                  <a:solidFill>
                    <a:schemeClr val="tx1"/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컨퍼런스에 게재된 논문으로</a:t>
            </a:r>
            <a:endParaRPr lang="en-US" altLang="ko-KR" sz="1200" i="0" u="none" strike="noStrike">
              <a:ln w="15875">
                <a:solidFill>
                  <a:schemeClr val="tx1"/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i="0" u="none" strike="noStrike">
                <a:ln w="15875">
                  <a:solidFill>
                    <a:schemeClr val="tx1"/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시계열 데이터의 복잡한 시간 패턴을 모델링하기 위한 방법론으로 제안되었습니다</a:t>
            </a:r>
            <a:r>
              <a:rPr lang="en-US" altLang="ko-KR" sz="1200" i="0" u="none" strike="noStrike">
                <a:ln w="15875">
                  <a:solidFill>
                    <a:schemeClr val="tx1"/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589FDB-850A-1A4E-B92E-9B6FD1D13085}" type="slidenum">
              <a:rPr kumimoji="1" lang="ko-KR" altLang="en-US" smtClean="0"/>
              <a:t>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436013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E394E3-CA47-8490-CC69-FE7FB043D9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C26FF71-0A84-20DF-37A1-90388623AA5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385901D-F411-8CD3-6A93-E59C517830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고속 푸리에 변환은 이산 푸리에 변환에 속도를 향상시킨 알고리즘으로</a:t>
            </a:r>
            <a:r>
              <a:rPr lang="en-US" altLang="ko-KR"/>
              <a:t>,</a:t>
            </a:r>
            <a:r>
              <a:rPr lang="ko-KR" altLang="en-US"/>
              <a:t> 해당 논문에도 적용되었습니다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분할정복 알고리즘으로 계산을 나누고 짝수</a:t>
            </a:r>
            <a:r>
              <a:rPr lang="en-US" altLang="ko-KR"/>
              <a:t>/</a:t>
            </a:r>
            <a:r>
              <a:rPr lang="ko-KR" altLang="en-US"/>
              <a:t>홀수 인덱스로 데이터를 분할하여 각 부분을 재귀적으로 계산합니다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이를 통해 계산 복잡도가 </a:t>
            </a:r>
            <a:r>
              <a:rPr lang="en-US" altLang="ko-KR"/>
              <a:t>On(</a:t>
            </a:r>
            <a:r>
              <a:rPr lang="en-US" altLang="ko-KR" err="1"/>
              <a:t>logn</a:t>
            </a:r>
            <a:r>
              <a:rPr lang="en-US" altLang="ko-KR"/>
              <a:t>)</a:t>
            </a:r>
            <a:r>
              <a:rPr lang="ko-KR" altLang="en-US"/>
              <a:t>으로 낮아져 대규모 데이터셋에 적용이 가능합니다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AA1F6BD-BA00-1468-7FAF-E053BF20AD6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589FDB-850A-1A4E-B92E-9B6FD1D13085}" type="slidenum">
              <a:rPr kumimoji="1" lang="ko-KR" altLang="en-US" smtClean="0"/>
              <a:t>10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07012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8C5FF2-84A0-352B-8282-1A147CCFD0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8C39611-E9BE-06D6-7AE2-B1041450A3C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8C21565-90F4-A51F-5F27-2C9AB5D808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고속 푸리에 변환은 이산 푸리에 변환에 속도를 향상시킨 알고리즘으로</a:t>
            </a:r>
            <a:r>
              <a:rPr lang="en-US" altLang="ko-KR"/>
              <a:t>,</a:t>
            </a:r>
            <a:r>
              <a:rPr lang="ko-KR" altLang="en-US"/>
              <a:t> 해당 논문에도 적용되었습니다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분할정복 알고리즘으로 계산을 나누고 짝수</a:t>
            </a:r>
            <a:r>
              <a:rPr lang="en-US" altLang="ko-KR"/>
              <a:t>/</a:t>
            </a:r>
            <a:r>
              <a:rPr lang="ko-KR" altLang="en-US"/>
              <a:t>홀수 인덱스로 데이터를 분할하여 각 부분을 재귀적으로 계산합니다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이를 통해 계산 복잡도가 </a:t>
            </a:r>
            <a:r>
              <a:rPr lang="en-US" altLang="ko-KR"/>
              <a:t>On(</a:t>
            </a:r>
            <a:r>
              <a:rPr lang="en-US" altLang="ko-KR" err="1"/>
              <a:t>logn</a:t>
            </a:r>
            <a:r>
              <a:rPr lang="en-US" altLang="ko-KR"/>
              <a:t>)</a:t>
            </a:r>
            <a:r>
              <a:rPr lang="ko-KR" altLang="en-US"/>
              <a:t>으로 낮아져 대규모 데이터셋에 적용이 가능합니다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0C58741-2FB4-AA71-7890-B1CB5E949B2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589FDB-850A-1A4E-B92E-9B6FD1D13085}" type="slidenum">
              <a:rPr kumimoji="1" lang="ko-KR" altLang="en-US" smtClean="0"/>
              <a:t>11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190655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E4B2A2-32AF-40C6-7F6E-40F1C5212D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A1DA163-6F54-DB79-4F54-C80AC43020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B42B838-BEDC-3E0A-45B3-81D6B01DE3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고속 푸리에 변환은 이산 푸리에 변환에 속도를 향상시킨 알고리즘으로</a:t>
            </a:r>
            <a:r>
              <a:rPr lang="en-US" altLang="ko-KR"/>
              <a:t>,</a:t>
            </a:r>
            <a:r>
              <a:rPr lang="ko-KR" altLang="en-US"/>
              <a:t> 해당 논문에도 적용되었습니다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분할정복 알고리즘으로 계산을 나누고 짝수</a:t>
            </a:r>
            <a:r>
              <a:rPr lang="en-US" altLang="ko-KR"/>
              <a:t>/</a:t>
            </a:r>
            <a:r>
              <a:rPr lang="ko-KR" altLang="en-US"/>
              <a:t>홀수 인덱스로 데이터를 분할하여 각 부분을 재귀적으로 계산합니다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이를 통해 계산 복잡도가 </a:t>
            </a:r>
            <a:r>
              <a:rPr lang="en-US" altLang="ko-KR"/>
              <a:t>On(</a:t>
            </a:r>
            <a:r>
              <a:rPr lang="en-US" altLang="ko-KR" err="1"/>
              <a:t>logn</a:t>
            </a:r>
            <a:r>
              <a:rPr lang="en-US" altLang="ko-KR"/>
              <a:t>)</a:t>
            </a:r>
            <a:r>
              <a:rPr lang="ko-KR" altLang="en-US"/>
              <a:t>으로 낮아져 대규모 데이터셋에 적용이 가능합니다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21CDFA5-5D3B-6294-F922-5219F8D88C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589FDB-850A-1A4E-B92E-9B6FD1D13085}" type="slidenum">
              <a:rPr kumimoji="1" lang="ko-KR" altLang="en-US" smtClean="0"/>
              <a:t>12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590915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1905E4-579D-F965-8AFA-78D0510F1F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6DDADB5-7281-D172-BA6E-68E6987ABB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6D64555-C78F-C064-9910-4E865464B9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고속 푸리에 변환은 이산 푸리에 변환에 속도를 향상시킨 알고리즘으로</a:t>
            </a:r>
            <a:r>
              <a:rPr lang="en-US" altLang="ko-KR"/>
              <a:t>,</a:t>
            </a:r>
            <a:r>
              <a:rPr lang="ko-KR" altLang="en-US"/>
              <a:t> 해당 논문에도 적용되었습니다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분할정복 알고리즘으로 계산을 나누고 짝수</a:t>
            </a:r>
            <a:r>
              <a:rPr lang="en-US" altLang="ko-KR"/>
              <a:t>/</a:t>
            </a:r>
            <a:r>
              <a:rPr lang="ko-KR" altLang="en-US"/>
              <a:t>홀수 인덱스로 데이터를 분할하여 각 부분을 재귀적으로 계산합니다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이를 통해 계산 복잡도가 </a:t>
            </a:r>
            <a:r>
              <a:rPr lang="en-US" altLang="ko-KR"/>
              <a:t>On(</a:t>
            </a:r>
            <a:r>
              <a:rPr lang="en-US" altLang="ko-KR" err="1"/>
              <a:t>logn</a:t>
            </a:r>
            <a:r>
              <a:rPr lang="en-US" altLang="ko-KR"/>
              <a:t>)</a:t>
            </a:r>
            <a:r>
              <a:rPr lang="ko-KR" altLang="en-US"/>
              <a:t>으로 낮아져 대규모 데이터셋에 적용이 가능합니다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76B4530-EAD8-6C69-217E-0D86E7AAF65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589FDB-850A-1A4E-B92E-9B6FD1D13085}" type="slidenum">
              <a:rPr kumimoji="1" lang="ko-KR" altLang="en-US" smtClean="0"/>
              <a:t>13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264604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B660EB-1DC0-AEFB-B816-071215C5E5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59B0113-32C8-66CC-D6D8-8A09ED5D16C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163D25A-E27E-64C1-66C3-F8BEFA1112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고속 푸리에 변환은 이산 푸리에 변환에 속도를 향상시킨 알고리즘으로</a:t>
            </a:r>
            <a:r>
              <a:rPr lang="en-US" altLang="ko-KR"/>
              <a:t>,</a:t>
            </a:r>
            <a:r>
              <a:rPr lang="ko-KR" altLang="en-US"/>
              <a:t> 해당 논문에도 적용되었습니다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분할정복 알고리즘으로 계산을 나누고 짝수</a:t>
            </a:r>
            <a:r>
              <a:rPr lang="en-US" altLang="ko-KR"/>
              <a:t>/</a:t>
            </a:r>
            <a:r>
              <a:rPr lang="ko-KR" altLang="en-US"/>
              <a:t>홀수 인덱스로 데이터를 분할하여 각 부분을 재귀적으로 계산합니다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이를 통해 계산 복잡도가 </a:t>
            </a:r>
            <a:r>
              <a:rPr lang="en-US" altLang="ko-KR"/>
              <a:t>On(</a:t>
            </a:r>
            <a:r>
              <a:rPr lang="en-US" altLang="ko-KR" err="1"/>
              <a:t>logn</a:t>
            </a:r>
            <a:r>
              <a:rPr lang="en-US" altLang="ko-KR"/>
              <a:t>)</a:t>
            </a:r>
            <a:r>
              <a:rPr lang="ko-KR" altLang="en-US"/>
              <a:t>으로 낮아져 대규모 데이터셋에 적용이 가능합니다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40664B6-E458-DB49-5BDC-07646B411E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589FDB-850A-1A4E-B92E-9B6FD1D13085}" type="slidenum">
              <a:rPr kumimoji="1" lang="ko-KR" altLang="en-US" smtClean="0"/>
              <a:t>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880418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55D7D7-3BD2-2508-0F55-8138B6DFE0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66B77B2-AA2A-A8A3-24E1-317A3903D9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01EFCC3-B18C-982B-8717-D28880AFFE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고속 푸리에 변환은 이산 푸리에 변환에 속도를 향상시킨 알고리즘으로</a:t>
            </a:r>
            <a:r>
              <a:rPr lang="en-US" altLang="ko-KR"/>
              <a:t>,</a:t>
            </a:r>
            <a:r>
              <a:rPr lang="ko-KR" altLang="en-US"/>
              <a:t> 해당 논문에도 적용되었습니다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분할정복 알고리즘으로 계산을 나누고 짝수</a:t>
            </a:r>
            <a:r>
              <a:rPr lang="en-US" altLang="ko-KR"/>
              <a:t>/</a:t>
            </a:r>
            <a:r>
              <a:rPr lang="ko-KR" altLang="en-US"/>
              <a:t>홀수 인덱스로 데이터를 분할하여 각 부분을 재귀적으로 계산합니다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이를 통해 계산 복잡도가 </a:t>
            </a:r>
            <a:r>
              <a:rPr lang="en-US" altLang="ko-KR"/>
              <a:t>On(</a:t>
            </a:r>
            <a:r>
              <a:rPr lang="en-US" altLang="ko-KR" err="1"/>
              <a:t>logn</a:t>
            </a:r>
            <a:r>
              <a:rPr lang="en-US" altLang="ko-KR"/>
              <a:t>)</a:t>
            </a:r>
            <a:r>
              <a:rPr lang="ko-KR" altLang="en-US"/>
              <a:t>으로 낮아져 대규모 데이터셋에 적용이 가능합니다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2F58055-9222-D9DE-8F18-A5A2847ECAC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589FDB-850A-1A4E-B92E-9B6FD1D13085}" type="slidenum">
              <a:rPr kumimoji="1" lang="ko-KR" altLang="en-US" smtClean="0"/>
              <a:t>15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374975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F016E5-75E2-6672-2E69-B725598C15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1891084-708B-2C1F-E239-87F8D5B881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5CE3C3C-4F1B-E6E9-67E9-7D521EBCC5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고속 푸리에 변환은 이산 푸리에 변환에 속도를 향상시킨 알고리즘으로</a:t>
            </a:r>
            <a:r>
              <a:rPr lang="en-US" altLang="ko-KR"/>
              <a:t>,</a:t>
            </a:r>
            <a:r>
              <a:rPr lang="ko-KR" altLang="en-US"/>
              <a:t> 해당 논문에도 적용되었습니다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분할정복 알고리즘으로 계산을 나누고 짝수</a:t>
            </a:r>
            <a:r>
              <a:rPr lang="en-US" altLang="ko-KR"/>
              <a:t>/</a:t>
            </a:r>
            <a:r>
              <a:rPr lang="ko-KR" altLang="en-US"/>
              <a:t>홀수 인덱스로 데이터를 분할하여 각 부분을 재귀적으로 계산합니다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이를 통해 계산 복잡도가 </a:t>
            </a:r>
            <a:r>
              <a:rPr lang="en-US" altLang="ko-KR"/>
              <a:t>On(</a:t>
            </a:r>
            <a:r>
              <a:rPr lang="en-US" altLang="ko-KR" err="1"/>
              <a:t>logn</a:t>
            </a:r>
            <a:r>
              <a:rPr lang="en-US" altLang="ko-KR"/>
              <a:t>)</a:t>
            </a:r>
            <a:r>
              <a:rPr lang="ko-KR" altLang="en-US"/>
              <a:t>으로 낮아져 대규모 데이터셋에 적용이 가능합니다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E5A48D5-8FB2-1105-68C8-AACB12F523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589FDB-850A-1A4E-B92E-9B6FD1D13085}" type="slidenum">
              <a:rPr kumimoji="1" lang="ko-KR" altLang="en-US" smtClean="0"/>
              <a:t>16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304656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5FCD3E-AE97-3319-E62F-7DB6135009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5342DDC-8DC2-4634-303B-FD77ECE39B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1B72679-7827-3388-A0CF-869C424974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고속 푸리에 변환은 이산 푸리에 변환에 속도를 향상시킨 알고리즘으로</a:t>
            </a:r>
            <a:r>
              <a:rPr lang="en-US" altLang="ko-KR"/>
              <a:t>,</a:t>
            </a:r>
            <a:r>
              <a:rPr lang="ko-KR" altLang="en-US"/>
              <a:t> 해당 논문에도 적용되었습니다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분할정복 알고리즘으로 계산을 나누고 짝수</a:t>
            </a:r>
            <a:r>
              <a:rPr lang="en-US" altLang="ko-KR"/>
              <a:t>/</a:t>
            </a:r>
            <a:r>
              <a:rPr lang="ko-KR" altLang="en-US"/>
              <a:t>홀수 인덱스로 데이터를 분할하여 각 부분을 재귀적으로 계산합니다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이를 통해 계산 복잡도가 </a:t>
            </a:r>
            <a:r>
              <a:rPr lang="en-US" altLang="ko-KR"/>
              <a:t>On(</a:t>
            </a:r>
            <a:r>
              <a:rPr lang="en-US" altLang="ko-KR" err="1"/>
              <a:t>logn</a:t>
            </a:r>
            <a:r>
              <a:rPr lang="en-US" altLang="ko-KR"/>
              <a:t>)</a:t>
            </a:r>
            <a:r>
              <a:rPr lang="ko-KR" altLang="en-US"/>
              <a:t>으로 낮아져 대규모 데이터셋에 적용이 가능합니다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2FE0DFA-C28F-9085-7F11-6CD353E039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589FDB-850A-1A4E-B92E-9B6FD1D13085}" type="slidenum">
              <a:rPr kumimoji="1" lang="ko-KR" altLang="en-US" smtClean="0"/>
              <a:t>17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914037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17203B-6417-29C3-FA12-5370FEFDBC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D9E6386-C384-5B80-2D27-5FF992E1DC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22F6AF7-F4FD-1E0E-A4D5-3C1DEE7458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고속 푸리에 변환은 이산 푸리에 변환에 속도를 향상시킨 알고리즘으로</a:t>
            </a:r>
            <a:r>
              <a:rPr lang="en-US" altLang="ko-KR"/>
              <a:t>,</a:t>
            </a:r>
            <a:r>
              <a:rPr lang="ko-KR" altLang="en-US"/>
              <a:t> 해당 논문에도 적용되었습니다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분할정복 알고리즘으로 계산을 나누고 짝수</a:t>
            </a:r>
            <a:r>
              <a:rPr lang="en-US" altLang="ko-KR"/>
              <a:t>/</a:t>
            </a:r>
            <a:r>
              <a:rPr lang="ko-KR" altLang="en-US"/>
              <a:t>홀수 인덱스로 데이터를 분할하여 각 부분을 재귀적으로 계산합니다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이를 통해 계산 복잡도가 </a:t>
            </a:r>
            <a:r>
              <a:rPr lang="en-US" altLang="ko-KR"/>
              <a:t>On(</a:t>
            </a:r>
            <a:r>
              <a:rPr lang="en-US" altLang="ko-KR" err="1"/>
              <a:t>logn</a:t>
            </a:r>
            <a:r>
              <a:rPr lang="en-US" altLang="ko-KR"/>
              <a:t>)</a:t>
            </a:r>
            <a:r>
              <a:rPr lang="ko-KR" altLang="en-US"/>
              <a:t>으로 낮아져 대규모 데이터셋에 적용이 가능합니다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1FB3395-E807-362C-3DC1-9F2BE428AA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589FDB-850A-1A4E-B92E-9B6FD1D13085}" type="slidenum">
              <a:rPr kumimoji="1" lang="ko-KR" altLang="en-US" smtClean="0"/>
              <a:t>18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6735667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CA3776-7944-6827-E825-9599F92DA1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59BFB8C-8987-BDA6-F3ED-F6A7D83CCFA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B0387C5-FC7C-51B1-0F86-9FFDED4797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고속 푸리에 변환은 이산 푸리에 변환에 속도를 향상시킨 알고리즘으로</a:t>
            </a:r>
            <a:r>
              <a:rPr lang="en-US" altLang="ko-KR"/>
              <a:t>,</a:t>
            </a:r>
            <a:r>
              <a:rPr lang="ko-KR" altLang="en-US"/>
              <a:t> 해당 논문에도 적용되었습니다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분할정복 알고리즘으로 계산을 나누고 짝수</a:t>
            </a:r>
            <a:r>
              <a:rPr lang="en-US" altLang="ko-KR"/>
              <a:t>/</a:t>
            </a:r>
            <a:r>
              <a:rPr lang="ko-KR" altLang="en-US"/>
              <a:t>홀수 인덱스로 데이터를 분할하여 각 부분을 재귀적으로 계산합니다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이를 통해 계산 복잡도가 </a:t>
            </a:r>
            <a:r>
              <a:rPr lang="en-US" altLang="ko-KR"/>
              <a:t>On(</a:t>
            </a:r>
            <a:r>
              <a:rPr lang="en-US" altLang="ko-KR" err="1"/>
              <a:t>logn</a:t>
            </a:r>
            <a:r>
              <a:rPr lang="en-US" altLang="ko-KR"/>
              <a:t>)</a:t>
            </a:r>
            <a:r>
              <a:rPr lang="ko-KR" altLang="en-US"/>
              <a:t>으로 낮아져 대규모 데이터셋에 적용이 가능합니다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BCFB646-653D-9CA6-41E9-84F1CBA7B6E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589FDB-850A-1A4E-B92E-9B6FD1D13085}" type="slidenum">
              <a:rPr kumimoji="1" lang="ko-KR" altLang="en-US" smtClean="0"/>
              <a:t>19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031642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목차는 다음과 같이 구성하였습니다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589FDB-850A-1A4E-B92E-9B6FD1D13085}" type="slidenum">
              <a:rPr kumimoji="1" lang="ko-KR" altLang="en-US" smtClean="0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006997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E61571-8234-8D0F-641F-7C2232B2E7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176CAEA-575C-713F-85D6-39F27C9E6D8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B81885D-E89D-D62D-9D95-F701DCDDF7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고속 푸리에 변환은 이산 푸리에 변환에 속도를 향상시킨 알고리즘으로</a:t>
            </a:r>
            <a:r>
              <a:rPr lang="en-US" altLang="ko-KR"/>
              <a:t>,</a:t>
            </a:r>
            <a:r>
              <a:rPr lang="ko-KR" altLang="en-US"/>
              <a:t> 해당 논문에도 적용되었습니다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분할정복 알고리즘으로 계산을 나누고 짝수</a:t>
            </a:r>
            <a:r>
              <a:rPr lang="en-US" altLang="ko-KR"/>
              <a:t>/</a:t>
            </a:r>
            <a:r>
              <a:rPr lang="ko-KR" altLang="en-US"/>
              <a:t>홀수 인덱스로 데이터를 분할하여 각 부분을 재귀적으로 계산합니다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이를 통해 계산 복잡도가 </a:t>
            </a:r>
            <a:r>
              <a:rPr lang="en-US" altLang="ko-KR"/>
              <a:t>On(</a:t>
            </a:r>
            <a:r>
              <a:rPr lang="en-US" altLang="ko-KR" err="1"/>
              <a:t>logn</a:t>
            </a:r>
            <a:r>
              <a:rPr lang="en-US" altLang="ko-KR"/>
              <a:t>)</a:t>
            </a:r>
            <a:r>
              <a:rPr lang="ko-KR" altLang="en-US"/>
              <a:t>으로 낮아져 대규모 데이터셋에 적용이 가능합니다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9A0802F-C92D-E2B9-45B7-720CDD7608F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589FDB-850A-1A4E-B92E-9B6FD1D13085}" type="slidenum">
              <a:rPr kumimoji="1" lang="ko-KR" altLang="en-US" smtClean="0"/>
              <a:t>20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3134660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589FDB-850A-1A4E-B92E-9B6FD1D13085}" type="slidenum">
              <a:rPr kumimoji="1" lang="ko-KR" altLang="en-US" smtClean="0"/>
              <a:t>21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9046847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E815C9-CA29-3998-82F1-F2897B2B99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8941EA2-9521-70FB-2A98-E25D91F5926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81745D6-D149-6B61-7D9D-2FE915EE3F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고속 푸리에 변환은 이산 푸리에 변환에 속도를 향상시킨 알고리즘으로</a:t>
            </a:r>
            <a:r>
              <a:rPr lang="en-US" altLang="ko-KR"/>
              <a:t>,</a:t>
            </a:r>
            <a:r>
              <a:rPr lang="ko-KR" altLang="en-US"/>
              <a:t> 해당 논문에도 적용되었습니다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분할정복 알고리즘으로 계산을 나누고 짝수</a:t>
            </a:r>
            <a:r>
              <a:rPr lang="en-US" altLang="ko-KR"/>
              <a:t>/</a:t>
            </a:r>
            <a:r>
              <a:rPr lang="ko-KR" altLang="en-US"/>
              <a:t>홀수 인덱스로 데이터를 분할하여 각 부분을 재귀적으로 계산합니다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이를 통해 계산 복잡도가 </a:t>
            </a:r>
            <a:r>
              <a:rPr lang="en-US" altLang="ko-KR"/>
              <a:t>On(</a:t>
            </a:r>
            <a:r>
              <a:rPr lang="en-US" altLang="ko-KR" err="1"/>
              <a:t>logn</a:t>
            </a:r>
            <a:r>
              <a:rPr lang="en-US" altLang="ko-KR"/>
              <a:t>)</a:t>
            </a:r>
            <a:r>
              <a:rPr lang="ko-KR" altLang="en-US"/>
              <a:t>으로 낮아져 대규모 데이터셋에 적용이 가능합니다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066C4A0-F96D-46B2-B120-7BC2339056D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589FDB-850A-1A4E-B92E-9B6FD1D13085}" type="slidenum">
              <a:rPr kumimoji="1" lang="ko-KR" altLang="en-US" smtClean="0"/>
              <a:t>22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0147967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FB6D47-E10E-71AB-DEEE-37E0A9BE1D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ACBCAF7-8443-9454-D27F-D7D8E1782B3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5DA61AB-FA2D-AA2F-9A27-51C946E317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고속 푸리에 변환은 이산 푸리에 변환에 속도를 향상시킨 알고리즘으로</a:t>
            </a:r>
            <a:r>
              <a:rPr lang="en-US" altLang="ko-KR"/>
              <a:t>,</a:t>
            </a:r>
            <a:r>
              <a:rPr lang="ko-KR" altLang="en-US"/>
              <a:t> 해당 논문에도 적용되었습니다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분할정복 알고리즘으로 계산을 나누고 짝수</a:t>
            </a:r>
            <a:r>
              <a:rPr lang="en-US" altLang="ko-KR"/>
              <a:t>/</a:t>
            </a:r>
            <a:r>
              <a:rPr lang="ko-KR" altLang="en-US"/>
              <a:t>홀수 인덱스로 데이터를 분할하여 각 부분을 재귀적으로 계산합니다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이를 통해 계산 복잡도가 </a:t>
            </a:r>
            <a:r>
              <a:rPr lang="en-US" altLang="ko-KR"/>
              <a:t>On(</a:t>
            </a:r>
            <a:r>
              <a:rPr lang="en-US" altLang="ko-KR" err="1"/>
              <a:t>logn</a:t>
            </a:r>
            <a:r>
              <a:rPr lang="en-US" altLang="ko-KR"/>
              <a:t>)</a:t>
            </a:r>
            <a:r>
              <a:rPr lang="ko-KR" altLang="en-US"/>
              <a:t>으로 낮아져 대규모 데이터셋에 적용이 가능합니다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92F71FC-EA23-0D8E-B542-AEEE1A07AB0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589FDB-850A-1A4E-B92E-9B6FD1D13085}" type="slidenum">
              <a:rPr kumimoji="1" lang="ko-KR" altLang="en-US" smtClean="0"/>
              <a:t>23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2093781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3F7CC5-8394-CF0D-1340-363A767116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518EC9F-B745-740D-DB5E-F7C980ABBFD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90E8A7E-D5FD-8A4D-7D37-B63A5135A7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고속 푸리에 변환은 이산 푸리에 변환에 속도를 향상시킨 알고리즘으로</a:t>
            </a:r>
            <a:r>
              <a:rPr lang="en-US" altLang="ko-KR"/>
              <a:t>,</a:t>
            </a:r>
            <a:r>
              <a:rPr lang="ko-KR" altLang="en-US"/>
              <a:t> 해당 논문에도 적용되었습니다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분할정복 알고리즘으로 계산을 나누고 짝수</a:t>
            </a:r>
            <a:r>
              <a:rPr lang="en-US" altLang="ko-KR"/>
              <a:t>/</a:t>
            </a:r>
            <a:r>
              <a:rPr lang="ko-KR" altLang="en-US"/>
              <a:t>홀수 인덱스로 데이터를 분할하여 각 부분을 재귀적으로 계산합니다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이를 통해 계산 복잡도가 </a:t>
            </a:r>
            <a:r>
              <a:rPr lang="en-US" altLang="ko-KR"/>
              <a:t>On(</a:t>
            </a:r>
            <a:r>
              <a:rPr lang="en-US" altLang="ko-KR" err="1"/>
              <a:t>logn</a:t>
            </a:r>
            <a:r>
              <a:rPr lang="en-US" altLang="ko-KR"/>
              <a:t>)</a:t>
            </a:r>
            <a:r>
              <a:rPr lang="ko-KR" altLang="en-US"/>
              <a:t>으로 낮아져 대규모 데이터셋에 적용이 가능합니다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8BF3BBA-525C-BCE3-E73D-E8A7EF6DF4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589FDB-850A-1A4E-B92E-9B6FD1D13085}" type="slidenum">
              <a:rPr kumimoji="1" lang="ko-KR" altLang="en-US" smtClean="0"/>
              <a:t>24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7195199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FFBCC8-22CD-FF2F-2241-D9397E23E6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5D49915-AD17-5E37-9BBC-764C04068E2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86B2E0C-3D6F-D411-1231-6BD53AB4E3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FFT </a:t>
            </a:r>
            <a:r>
              <a:rPr lang="ko-KR" altLang="en-US" dirty="0"/>
              <a:t>변환을 함수로 </a:t>
            </a:r>
            <a:r>
              <a:rPr lang="ko-KR" altLang="en-US" dirty="0" err="1"/>
              <a:t>모듈화하여</a:t>
            </a:r>
            <a:r>
              <a:rPr lang="ko-KR" altLang="en-US" dirty="0"/>
              <a:t> 재사용하도록 하였음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해당 함수가 반환한 주기에 맞게 입력 시계열을 잘라 </a:t>
            </a:r>
            <a:r>
              <a:rPr lang="en-US" altLang="ko-KR" dirty="0"/>
              <a:t>2D window</a:t>
            </a:r>
            <a:r>
              <a:rPr lang="ko-KR" altLang="en-US" dirty="0"/>
              <a:t>를 구성 가능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4F330C2-1DD0-7D8C-84A9-37F253AEB0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589FDB-850A-1A4E-B92E-9B6FD1D13085}" type="slidenum">
              <a:rPr kumimoji="1" lang="ko-KR" altLang="en-US" smtClean="0"/>
              <a:t>25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0932301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1F38B9-2D65-FCAC-B0AE-191DC4F7C8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7702AE9-BA65-E937-1423-ED3AA3D0C4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BA79AAC-FC26-DA97-A55C-45989EF232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고속 푸리에 변환은 이산 푸리에 변환에 속도를 향상시킨 알고리즘으로</a:t>
            </a:r>
            <a:r>
              <a:rPr lang="en-US" altLang="ko-KR"/>
              <a:t>,</a:t>
            </a:r>
            <a:r>
              <a:rPr lang="ko-KR" altLang="en-US"/>
              <a:t> 해당 논문에도 적용되었습니다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분할정복 알고리즘으로 계산을 나누고 짝수</a:t>
            </a:r>
            <a:r>
              <a:rPr lang="en-US" altLang="ko-KR"/>
              <a:t>/</a:t>
            </a:r>
            <a:r>
              <a:rPr lang="ko-KR" altLang="en-US"/>
              <a:t>홀수 인덱스로 데이터를 분할하여 각 부분을 재귀적으로 계산합니다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이를 통해 계산 복잡도가 </a:t>
            </a:r>
            <a:r>
              <a:rPr lang="en-US" altLang="ko-KR"/>
              <a:t>On(</a:t>
            </a:r>
            <a:r>
              <a:rPr lang="en-US" altLang="ko-KR" err="1"/>
              <a:t>logn</a:t>
            </a:r>
            <a:r>
              <a:rPr lang="en-US" altLang="ko-KR"/>
              <a:t>)</a:t>
            </a:r>
            <a:r>
              <a:rPr lang="ko-KR" altLang="en-US"/>
              <a:t>으로 낮아져 대규모 데이터셋에 적용이 가능합니다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7EF82DE-8AAD-4FF5-4E66-3FB02BE50F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589FDB-850A-1A4E-B92E-9B6FD1D13085}" type="slidenum">
              <a:rPr kumimoji="1" lang="ko-KR" altLang="en-US" smtClean="0"/>
              <a:t>26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9338970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2D900D-2DE5-7A61-21AA-38907BDA71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4E1DBA7-F58A-333C-3900-7821E77F4EE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061AD01-DFC9-FDBC-FB70-4A86B3F158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고속 푸리에 변환은 이산 푸리에 변환에 속도를 향상시킨 알고리즘으로</a:t>
            </a:r>
            <a:r>
              <a:rPr lang="en-US" altLang="ko-KR"/>
              <a:t>,</a:t>
            </a:r>
            <a:r>
              <a:rPr lang="ko-KR" altLang="en-US"/>
              <a:t> 해당 논문에도 적용되었습니다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분할정복 알고리즘으로 계산을 나누고 짝수</a:t>
            </a:r>
            <a:r>
              <a:rPr lang="en-US" altLang="ko-KR"/>
              <a:t>/</a:t>
            </a:r>
            <a:r>
              <a:rPr lang="ko-KR" altLang="en-US"/>
              <a:t>홀수 인덱스로 데이터를 분할하여 각 부분을 재귀적으로 계산합니다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이를 통해 계산 복잡도가 </a:t>
            </a:r>
            <a:r>
              <a:rPr lang="en-US" altLang="ko-KR"/>
              <a:t>On(</a:t>
            </a:r>
            <a:r>
              <a:rPr lang="en-US" altLang="ko-KR" err="1"/>
              <a:t>logn</a:t>
            </a:r>
            <a:r>
              <a:rPr lang="en-US" altLang="ko-KR"/>
              <a:t>)</a:t>
            </a:r>
            <a:r>
              <a:rPr lang="ko-KR" altLang="en-US"/>
              <a:t>으로 낮아져 대규모 데이터셋에 적용이 가능합니다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394A58D-40B1-A083-9E5C-D02DDE51677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589FDB-850A-1A4E-B92E-9B6FD1D13085}" type="slidenum">
              <a:rPr kumimoji="1" lang="ko-KR" altLang="en-US" smtClean="0"/>
              <a:t>27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7896723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2B9374-D77D-EF40-2AA2-C92F6B7C75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B30C554-585F-D466-90CF-D57C410945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052D620-E770-8342-EB9F-D1B851D039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9AED243-3CA2-4177-6AC2-546E3EFF52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589FDB-850A-1A4E-B92E-9B6FD1D13085}" type="slidenum">
              <a:rPr kumimoji="1" lang="ko-KR" altLang="en-US" smtClean="0"/>
              <a:t>28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1443345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C9259F-3206-2A4A-9DBD-E519B0926F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D61B67E-F5B3-1075-858C-227221AB09A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2257CBD-9D2F-A22D-62EB-14FD1F0CFD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38BF1E8-0C49-9DF1-07B1-9B6B76A81F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589FDB-850A-1A4E-B92E-9B6FD1D13085}" type="slidenum">
              <a:rPr kumimoji="1" lang="ko-KR" altLang="en-US" smtClean="0"/>
              <a:t>29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497887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6395FC-9C61-7D1C-770C-2CD94F8518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3A01FD4-1629-0EEC-C301-4D46A69706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6D2B2CA-971F-8BFD-3D5F-50946B12E0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다음은</a:t>
            </a:r>
            <a:r>
              <a:rPr lang="en-US" altLang="ko-KR"/>
              <a:t>,</a:t>
            </a:r>
            <a:r>
              <a:rPr lang="ko-KR" altLang="en-US"/>
              <a:t> 해당 논문에서 말하는 기존 시계열 데이터와 모델의 문제점입니다</a:t>
            </a:r>
            <a:r>
              <a:rPr lang="en-US" altLang="ko-KR"/>
              <a:t>. </a:t>
            </a:r>
            <a:br>
              <a:rPr lang="en-US" altLang="ko-KR"/>
            </a:br>
            <a:r>
              <a:rPr lang="en-US" altLang="ko-KR"/>
              <a:t>Timeseries data</a:t>
            </a:r>
            <a:r>
              <a:rPr lang="ko-KR" altLang="en-US"/>
              <a:t>를 다루는 대부분의 모델은 시간 순서로 저장되어 있는 하나의 스칼라 값으로 저장된 데이터를 학습합니다</a:t>
            </a:r>
            <a:r>
              <a:rPr lang="en-US" altLang="ko-KR"/>
              <a:t>.</a:t>
            </a:r>
          </a:p>
          <a:p>
            <a:r>
              <a:rPr lang="ko-KR" altLang="en-US"/>
              <a:t>이러한 단일 시점의 </a:t>
            </a:r>
            <a:r>
              <a:rPr lang="en-US" altLang="ko-KR" err="1"/>
              <a:t>schlar</a:t>
            </a:r>
            <a:r>
              <a:rPr lang="ko-KR" altLang="en-US"/>
              <a:t> 값 만으로는 분석 진행 시 충분한 </a:t>
            </a:r>
            <a:r>
              <a:rPr lang="en-US" altLang="ko-KR"/>
              <a:t>semantic information</a:t>
            </a:r>
            <a:r>
              <a:rPr lang="ko-KR" altLang="en-US"/>
              <a:t>을 제공할 수 없다고 말합니다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따라서 개선을 위해 추세</a:t>
            </a:r>
            <a:r>
              <a:rPr lang="en-US" altLang="ko-KR"/>
              <a:t>, </a:t>
            </a:r>
            <a:r>
              <a:rPr lang="ko-KR" altLang="en-US"/>
              <a:t>주기</a:t>
            </a:r>
            <a:r>
              <a:rPr lang="en-US" altLang="ko-KR"/>
              <a:t>, </a:t>
            </a:r>
            <a:r>
              <a:rPr lang="ko-KR" altLang="en-US"/>
              <a:t>연속성 등의 고유한 속성을 반영하여 모델링하여야 합니다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하지만</a:t>
            </a:r>
            <a:r>
              <a:rPr lang="en-US" altLang="ko-KR"/>
              <a:t> </a:t>
            </a:r>
            <a:r>
              <a:rPr lang="ko-KR" altLang="en-US"/>
              <a:t>현실 세계의 데이터들은 </a:t>
            </a:r>
            <a:r>
              <a:rPr lang="en-US" altLang="ko-KR"/>
              <a:t>multi-variation </a:t>
            </a:r>
            <a:r>
              <a:rPr lang="ko-KR" altLang="en-US"/>
              <a:t>즉</a:t>
            </a:r>
            <a:r>
              <a:rPr lang="en-US" altLang="ko-KR"/>
              <a:t>, </a:t>
            </a:r>
            <a:r>
              <a:rPr lang="ko-KR" altLang="en-US" i="0" strike="noStrike"/>
              <a:t>다중 주기성을 띄는</a:t>
            </a:r>
            <a:r>
              <a:rPr lang="ko-KR" altLang="en-US"/>
              <a:t> 복잡한 패턴을 보이기 때문에 모델에 </a:t>
            </a:r>
            <a:r>
              <a:rPr lang="en-US" altLang="ko-KR"/>
              <a:t>variation</a:t>
            </a:r>
            <a:r>
              <a:rPr lang="ko-KR" altLang="en-US"/>
              <a:t>을 잘 담는 것이 중요하다고 말합니다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en-US" altLang="ko-KR" err="1"/>
              <a:t>TimesNet</a:t>
            </a:r>
            <a:r>
              <a:rPr lang="ko-KR" altLang="en-US"/>
              <a:t>에서는 기존 대부분의 모델이 사용하던 </a:t>
            </a:r>
            <a:r>
              <a:rPr lang="en-US" altLang="ko-KR"/>
              <a:t>one-</a:t>
            </a:r>
            <a:r>
              <a:rPr lang="en-US" altLang="ko-KR" err="1"/>
              <a:t>demension</a:t>
            </a:r>
            <a:r>
              <a:rPr lang="ko-KR" altLang="en-US"/>
              <a:t>의 </a:t>
            </a:r>
            <a:r>
              <a:rPr lang="en-US" altLang="ko-KR"/>
              <a:t>time series data</a:t>
            </a:r>
            <a:r>
              <a:rPr lang="ko-KR" altLang="en-US"/>
              <a:t>를 푸리에 변환하여 새로운 </a:t>
            </a:r>
            <a:r>
              <a:rPr lang="en-US" altLang="ko-KR"/>
              <a:t>dimension</a:t>
            </a:r>
            <a:r>
              <a:rPr lang="ko-KR" altLang="en-US"/>
              <a:t>에서 분석하여 이러한 문제를 해결하고자 합니다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071EB08-7491-9C08-2B4C-6082FA1623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589FDB-850A-1A4E-B92E-9B6FD1D13085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4655628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E9DA9C-7AEF-D482-18A9-FB59EE15FB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B3F98C1-5976-CE4D-F24C-E4E810367C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AF0A6DB-7496-D799-9CC0-6825DB10E0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7B88F59-03F1-65CC-D3E6-19D86A566E6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589FDB-850A-1A4E-B92E-9B6FD1D13085}" type="slidenum">
              <a:rPr kumimoji="1" lang="ko-KR" altLang="en-US" smtClean="0"/>
              <a:t>30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7355988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7E3F0F-87C2-E6F4-4AEF-A1AA63BB4A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BFF45A4-1F7B-6397-093C-DF6507C75C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5EA2E3B-769B-77A8-7DBF-E20151919E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33A3922-F293-3213-E1A4-971DFAFFC7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589FDB-850A-1A4E-B92E-9B6FD1D13085}" type="slidenum">
              <a:rPr kumimoji="1" lang="ko-KR" altLang="en-US" smtClean="0"/>
              <a:t>31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7940442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A1753A-0940-135E-5D52-4B443A2182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6912623-E37A-CF55-4EA5-1CA7C2CF10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4B7CD0B-54FE-009D-3314-C87DA77EF0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E460689-9BB2-BCAA-1ADB-01E530FDC98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589FDB-850A-1A4E-B92E-9B6FD1D13085}" type="slidenum">
              <a:rPr kumimoji="1" lang="ko-KR" altLang="en-US" smtClean="0"/>
              <a:t>32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1751463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6D6552-84CB-782A-12B1-BA9492804A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D97E1C6-9808-1895-7929-235CDD8FDE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686518E-E4EF-803C-9D00-E306F9FF0C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2215BBB-B9D9-7E20-AB52-4BF153FA251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589FDB-850A-1A4E-B92E-9B6FD1D13085}" type="slidenum">
              <a:rPr kumimoji="1" lang="ko-KR" altLang="en-US" smtClean="0"/>
              <a:t>33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2722427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DEA608-7E13-4F30-856E-D01F4FB133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FF5A51D-C783-6118-35A5-16649E7A51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CDA0DF9-DFE6-8A61-114E-D26CC2E95E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64ACCA7-EA3C-6441-0AC1-50B28D55B6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589FDB-850A-1A4E-B92E-9B6FD1D13085}" type="slidenum">
              <a:rPr kumimoji="1" lang="ko-KR" altLang="en-US" smtClean="0"/>
              <a:t>34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0058272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07CC08-7F23-F871-A6E0-6EFCDB0E62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90D6EC7-514E-77AA-7415-4B905AF4B8A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315EA0E-B21D-2654-FF58-1FA0AB6B21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A952D53-08EF-FEF2-E806-479276BC65F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589FDB-850A-1A4E-B92E-9B6FD1D13085}" type="slidenum">
              <a:rPr kumimoji="1" lang="ko-KR" altLang="en-US" smtClean="0"/>
              <a:t>35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147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3BF6FC-4DCC-D4DB-0F6B-089067D415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8155248-8A64-4E45-A104-B955CB04B7C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5A8E7B0-7FD4-0EFF-05DE-482E86B24B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시계열의 데이터 특성입니다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en-US" altLang="ko-KR"/>
              <a:t>Trend, </a:t>
            </a:r>
            <a:r>
              <a:rPr lang="ko-KR" altLang="en-US"/>
              <a:t>추세는 장기적인 패턴 변화를 의미하며</a:t>
            </a:r>
            <a:r>
              <a:rPr lang="en-US" altLang="ko-KR"/>
              <a:t>, </a:t>
            </a:r>
            <a:r>
              <a:rPr lang="ko-KR" altLang="en-US"/>
              <a:t>데이터가 시간에 지남에 따라 상승하거나 하락하는 경향을 보입니다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en-US" altLang="ko-KR"/>
              <a:t>Seasonality,</a:t>
            </a:r>
            <a:r>
              <a:rPr lang="ko-KR" altLang="en-US"/>
              <a:t> 계절성은 일정한 빈도로 반복되는 패턴으로</a:t>
            </a:r>
            <a:r>
              <a:rPr lang="en-US" altLang="ko-KR"/>
              <a:t>, </a:t>
            </a:r>
            <a:r>
              <a:rPr lang="ko-KR" altLang="en-US"/>
              <a:t>계절별</a:t>
            </a:r>
            <a:r>
              <a:rPr lang="en-US" altLang="ko-KR"/>
              <a:t>, </a:t>
            </a:r>
            <a:r>
              <a:rPr lang="ko-KR" altLang="en-US"/>
              <a:t>월별</a:t>
            </a:r>
            <a:r>
              <a:rPr lang="en-US" altLang="ko-KR"/>
              <a:t>, </a:t>
            </a:r>
            <a:r>
              <a:rPr lang="ko-KR" altLang="en-US"/>
              <a:t>일별 등 주기가 있는 패턴에서 모두 나타날 수 있습니다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주기성은 계절성과 유사하지만</a:t>
            </a:r>
            <a:r>
              <a:rPr lang="en-US" altLang="ko-KR"/>
              <a:t>, </a:t>
            </a:r>
            <a:r>
              <a:rPr lang="ko-KR" altLang="en-US" b="1" spc="-5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latin typeface="나눔바른고딕" pitchFamily="50" charset="-127"/>
                <a:ea typeface="나눔바른고딕" pitchFamily="50" charset="-127"/>
              </a:rPr>
              <a:t>고정된 빈도가 아닌 형태로 반복되는 패턴입니다</a:t>
            </a:r>
            <a:r>
              <a:rPr lang="en-US" altLang="ko-KR" b="1" spc="-5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latin typeface="나눔바른고딕" pitchFamily="50" charset="-127"/>
                <a:ea typeface="나눔바른고딕" pitchFamily="50" charset="-127"/>
              </a:rPr>
              <a:t>.</a:t>
            </a:r>
            <a:endParaRPr lang="en-US" altLang="ko-KR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B7698F8-5143-AEE6-5DFA-A1F63B074A9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589FDB-850A-1A4E-B92E-9B6FD1D13085}" type="slidenum">
              <a:rPr kumimoji="1" lang="ko-KR" altLang="en-US" smtClean="0"/>
              <a:t>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739352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AFE806-6584-F0B4-B4BB-BAE950EF94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A38E7BB-DBB5-B8D0-36AB-3795950D3CC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153FF4E-BFB6-30A7-5DE8-AC11571C7D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푸리에 변환에 대해서 소개하겠습니다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일반적으로 신호는 시간 축을 따라 변하는 파형으로 표현되지만</a:t>
            </a:r>
            <a:r>
              <a:rPr lang="en-US" altLang="ko-KR"/>
              <a:t>, </a:t>
            </a:r>
            <a:br>
              <a:rPr lang="en-US" altLang="ko-KR"/>
            </a:br>
            <a:r>
              <a:rPr lang="ko-KR" altLang="en-US" err="1"/>
              <a:t>퓨리에</a:t>
            </a:r>
            <a:r>
              <a:rPr lang="ko-KR" altLang="en-US"/>
              <a:t> 변환을 통해 주파수를 분해하여 복잡한 신호를 </a:t>
            </a:r>
            <a:r>
              <a:rPr lang="ko-KR" altLang="en-US" err="1"/>
              <a:t>사인파</a:t>
            </a:r>
            <a:r>
              <a:rPr lang="en-US" altLang="ko-KR"/>
              <a:t>, </a:t>
            </a:r>
            <a:r>
              <a:rPr lang="ko-KR" altLang="en-US"/>
              <a:t>코사인파의 조합으로 표현이 가능합니다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9639236-B85E-3BD5-872A-AC58CC751E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589FDB-850A-1A4E-B92E-9B6FD1D13085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786433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B3E9A5-EF58-09CC-FF8C-D01741DBBB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54BDDBD-125B-EEDB-F625-0352B10D7BB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C17EF9D-4930-97BC-8E8C-A11AF52FA0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다음으로 이산 푸리에 변환인데요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푸리에 변환은 연속 신호에 대해 정의되지만</a:t>
            </a:r>
            <a:r>
              <a:rPr lang="en-US" altLang="ko-KR"/>
              <a:t> </a:t>
            </a:r>
            <a:r>
              <a:rPr lang="ko-KR" altLang="en-US"/>
              <a:t>실제 컴퓨터에서는 이산 신호를 처리합니다</a:t>
            </a:r>
            <a:r>
              <a:rPr lang="en-US" altLang="ko-KR"/>
              <a:t>. </a:t>
            </a:r>
          </a:p>
          <a:p>
            <a:endParaRPr lang="en-US" altLang="ko-KR"/>
          </a:p>
          <a:p>
            <a:r>
              <a:rPr lang="ko-KR" altLang="en-US"/>
              <a:t>따라서 연속 푸리에 변환을 이산화한 이산 푸리에 변환을 사용하며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이에 따라 계산식이 정적분에서 시그마로 변환된 것을 볼 수 있습니다</a:t>
            </a:r>
            <a:r>
              <a:rPr lang="en-US" altLang="ko-KR"/>
              <a:t>. </a:t>
            </a:r>
          </a:p>
          <a:p>
            <a:endParaRPr lang="en-US" altLang="ko-KR"/>
          </a:p>
          <a:p>
            <a:r>
              <a:rPr lang="ko-KR" altLang="en-US"/>
              <a:t>이산 푸리에 변환 알고리즘은 시간 복잡도가 </a:t>
            </a:r>
            <a:r>
              <a:rPr lang="en-US" altLang="ko-KR"/>
              <a:t>O(n^2)</a:t>
            </a:r>
            <a:r>
              <a:rPr lang="ko-KR" altLang="en-US"/>
              <a:t>으로 높아</a:t>
            </a:r>
            <a:r>
              <a:rPr lang="en-US" altLang="ko-KR"/>
              <a:t> </a:t>
            </a:r>
            <a:r>
              <a:rPr lang="ko-KR" altLang="en-US"/>
              <a:t>대규모 데이터 처리에 어려움이 있습니다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1C46A6D-80A7-055D-D426-65027B810B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589FDB-850A-1A4E-B92E-9B6FD1D13085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789018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B56399-152D-EAB0-B2E7-AD7E5C5998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98B5EE0-08D7-6061-DCEF-A5688772F8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CA65E61-2FDA-6D45-8995-638D3ED66C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다음으로 이산 푸리에 변환인데요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푸리에 변환은 연속 신호에 대해 정의되지만</a:t>
            </a:r>
            <a:r>
              <a:rPr lang="en-US" altLang="ko-KR"/>
              <a:t> </a:t>
            </a:r>
            <a:r>
              <a:rPr lang="ko-KR" altLang="en-US"/>
              <a:t>실제 컴퓨터에서는 이산 신호를 처리합니다</a:t>
            </a:r>
            <a:r>
              <a:rPr lang="en-US" altLang="ko-KR"/>
              <a:t>. </a:t>
            </a:r>
          </a:p>
          <a:p>
            <a:endParaRPr lang="en-US" altLang="ko-KR"/>
          </a:p>
          <a:p>
            <a:r>
              <a:rPr lang="ko-KR" altLang="en-US"/>
              <a:t>따라서 연속 푸리에 변환을 이산화한 이산 푸리에 변환을 사용하며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이에 따라 계산식이 정적분에서 시그마로 변환된 것을 볼 수 있습니다</a:t>
            </a:r>
            <a:r>
              <a:rPr lang="en-US" altLang="ko-KR"/>
              <a:t>. </a:t>
            </a:r>
          </a:p>
          <a:p>
            <a:endParaRPr lang="en-US" altLang="ko-KR"/>
          </a:p>
          <a:p>
            <a:r>
              <a:rPr lang="ko-KR" altLang="en-US"/>
              <a:t>이산 푸리에 변환 알고리즘은 시간 복잡도가 </a:t>
            </a:r>
            <a:r>
              <a:rPr lang="en-US" altLang="ko-KR"/>
              <a:t>O(n^2)</a:t>
            </a:r>
            <a:r>
              <a:rPr lang="ko-KR" altLang="en-US"/>
              <a:t>으로 높아</a:t>
            </a:r>
            <a:r>
              <a:rPr lang="en-US" altLang="ko-KR"/>
              <a:t> </a:t>
            </a:r>
            <a:r>
              <a:rPr lang="ko-KR" altLang="en-US"/>
              <a:t>대규모 데이터 처리에 어려움이 있습니다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7BBDE4F-BC02-5EDF-23E4-0D9FDA2E57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589FDB-850A-1A4E-B92E-9B6FD1D13085}" type="slidenum">
              <a:rPr kumimoji="1" lang="ko-KR" altLang="en-US" smtClean="0"/>
              <a:t>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286491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A4230A-EF40-58C2-503B-B1552BB8B3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8898106-C030-FCBE-737E-7907A53C7D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3A96ABF-6DF0-94F2-E297-424ABA0D22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다음으로 이산 푸리에 변환인데요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푸리에 변환은 연속 신호에 대해 정의되지만</a:t>
            </a:r>
            <a:r>
              <a:rPr lang="en-US" altLang="ko-KR"/>
              <a:t> </a:t>
            </a:r>
            <a:r>
              <a:rPr lang="ko-KR" altLang="en-US"/>
              <a:t>실제 컴퓨터에서는 이산 신호를 처리합니다</a:t>
            </a:r>
            <a:r>
              <a:rPr lang="en-US" altLang="ko-KR"/>
              <a:t>. </a:t>
            </a:r>
          </a:p>
          <a:p>
            <a:endParaRPr lang="en-US" altLang="ko-KR"/>
          </a:p>
          <a:p>
            <a:r>
              <a:rPr lang="ko-KR" altLang="en-US"/>
              <a:t>따라서 연속 푸리에 변환을 이산화한 이산 푸리에 변환을 사용하며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이에 따라 계산식이 정적분에서 시그마로 변환된 것을 볼 수 있습니다</a:t>
            </a:r>
            <a:r>
              <a:rPr lang="en-US" altLang="ko-KR"/>
              <a:t>. </a:t>
            </a:r>
          </a:p>
          <a:p>
            <a:endParaRPr lang="en-US" altLang="ko-KR"/>
          </a:p>
          <a:p>
            <a:r>
              <a:rPr lang="ko-KR" altLang="en-US"/>
              <a:t>이산 푸리에 변환 알고리즘은 시간 복잡도가 </a:t>
            </a:r>
            <a:r>
              <a:rPr lang="en-US" altLang="ko-KR"/>
              <a:t>O(n^2)</a:t>
            </a:r>
            <a:r>
              <a:rPr lang="ko-KR" altLang="en-US"/>
              <a:t>으로 높아</a:t>
            </a:r>
            <a:r>
              <a:rPr lang="en-US" altLang="ko-KR"/>
              <a:t> </a:t>
            </a:r>
            <a:r>
              <a:rPr lang="ko-KR" altLang="en-US"/>
              <a:t>대규모 데이터 처리에 어려움이 있습니다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9E6EC97-508D-D78F-EAFE-D34973AE32F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589FDB-850A-1A4E-B92E-9B6FD1D13085}" type="slidenum">
              <a:rPr kumimoji="1" lang="ko-KR" altLang="en-US" smtClean="0"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235358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4B893A-426D-A959-93D5-A61C67795B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3888529-463A-B6A3-555B-259B950C55E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19EC783-BBC5-CF29-2FAB-E92FE9E066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고속 푸리에 변환은 이산 푸리에 변환에 속도를 향상시킨 알고리즘으로</a:t>
            </a:r>
            <a:r>
              <a:rPr lang="en-US" altLang="ko-KR"/>
              <a:t>,</a:t>
            </a:r>
            <a:r>
              <a:rPr lang="ko-KR" altLang="en-US"/>
              <a:t> 해당 논문에도 적용되었습니다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분할정복 알고리즘으로 계산을 나누고 짝수</a:t>
            </a:r>
            <a:r>
              <a:rPr lang="en-US" altLang="ko-KR"/>
              <a:t>/</a:t>
            </a:r>
            <a:r>
              <a:rPr lang="ko-KR" altLang="en-US"/>
              <a:t>홀수 인덱스로 데이터를 분할하여 각 부분을 재귀적으로 계산합니다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이를 통해 계산 복잡도가 </a:t>
            </a:r>
            <a:r>
              <a:rPr lang="en-US" altLang="ko-KR"/>
              <a:t>On(</a:t>
            </a:r>
            <a:r>
              <a:rPr lang="en-US" altLang="ko-KR" err="1"/>
              <a:t>logn</a:t>
            </a:r>
            <a:r>
              <a:rPr lang="en-US" altLang="ko-KR"/>
              <a:t>)</a:t>
            </a:r>
            <a:r>
              <a:rPr lang="ko-KR" altLang="en-US"/>
              <a:t>으로 낮아져 대규모 데이터셋에 적용이 가능합니다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1684028-650F-9128-9C76-A5D24F2D6E9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589FDB-850A-1A4E-B92E-9B6FD1D13085}" type="slidenum">
              <a:rPr kumimoji="1" lang="ko-KR" altLang="en-US" smtClean="0"/>
              <a:t>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218581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271316-BABB-73CB-0406-A32EBC1F05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A217E3B-FC6D-45FC-FF8A-F836185440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6BDD3DA-3CCC-BB9E-7909-922D1EB74F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96561E9-B4F5-1477-7410-C6D321C80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3B5CC7B-E00D-ABBD-1FCE-25BCE048B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834E0-937E-BA4C-B376-7B5F4BD2C70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774522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30B24D-4786-BA05-2B4E-477018451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67392F6-9D5E-E52F-2810-15F8F8E510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CBB7C08-041F-ECF8-D7E8-DCEA1C51AD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6B527DC-FCEF-2451-8DDC-12E7C93B2F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B441B6-2BF6-F0CC-30B0-113BF408AB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834E0-937E-BA4C-B376-7B5F4BD2C70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543259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32EFB38-C240-6482-EB03-2201C017F4E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3ED5FAB-12CB-25C6-E087-5485157A3F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C55CDB8-3440-0D9E-F8F2-262C9F8A2A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A6E7706-63A5-2386-96D1-EC5ED54A5B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876AF56-55DA-7EAA-9443-13CAAEBAE7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834E0-937E-BA4C-B376-7B5F4BD2C70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822398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1" i="0">
                <a:solidFill>
                  <a:srgbClr val="0066A6"/>
                </a:solidFill>
                <a:latin typeface="Malgun Gothic"/>
                <a:cs typeface="Malgun Gothic"/>
              </a:defRPr>
            </a:lvl1pPr>
          </a:lstStyle>
          <a:p>
            <a:pPr marL="38100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spc="-25" dirty="0"/>
              <a:t>‹#›</a:t>
            </a:fld>
            <a:endParaRPr spc="-25"/>
          </a:p>
        </p:txBody>
      </p:sp>
    </p:spTree>
    <p:extLst>
      <p:ext uri="{BB962C8B-B14F-4D97-AF65-F5344CB8AC3E}">
        <p14:creationId xmlns:p14="http://schemas.microsoft.com/office/powerpoint/2010/main" val="20599120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1" i="0">
                <a:solidFill>
                  <a:srgbClr val="0066A6"/>
                </a:solidFill>
                <a:latin typeface="Malgun Gothic"/>
                <a:cs typeface="Malgun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1" i="0">
                <a:solidFill>
                  <a:srgbClr val="0066A6"/>
                </a:solidFill>
                <a:latin typeface="Malgun Gothic"/>
                <a:cs typeface="Malgun Gothic"/>
              </a:defRPr>
            </a:lvl1pPr>
          </a:lstStyle>
          <a:p>
            <a:pPr marL="38100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spc="-25" dirty="0"/>
              <a:t>‹#›</a:t>
            </a:fld>
            <a:endParaRPr spc="-25"/>
          </a:p>
        </p:txBody>
      </p:sp>
    </p:spTree>
    <p:extLst>
      <p:ext uri="{BB962C8B-B14F-4D97-AF65-F5344CB8AC3E}">
        <p14:creationId xmlns:p14="http://schemas.microsoft.com/office/powerpoint/2010/main" val="200341616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1" i="0">
                <a:solidFill>
                  <a:srgbClr val="0066A6"/>
                </a:solidFill>
                <a:latin typeface="Malgun Gothic"/>
                <a:cs typeface="Malgun Gothic"/>
              </a:defRPr>
            </a:lvl1pPr>
          </a:lstStyle>
          <a:p>
            <a:pPr marL="38100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spc="-25" dirty="0"/>
              <a:t>‹#›</a:t>
            </a:fld>
            <a:endParaRPr spc="-25"/>
          </a:p>
        </p:txBody>
      </p:sp>
      <p:pic>
        <p:nvPicPr>
          <p:cNvPr id="7" name="object 13">
            <a:extLst>
              <a:ext uri="{FF2B5EF4-FFF2-40B4-BE49-F238E27FC236}">
                <a16:creationId xmlns:a16="http://schemas.microsoft.com/office/drawing/2014/main" id="{557DDF61-BF1A-BF0D-C3F4-543F038C525D}"/>
              </a:ext>
            </a:extLst>
          </p:cNvPr>
          <p:cNvPicPr/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554576" y="6526924"/>
            <a:ext cx="807719" cy="172186"/>
          </a:xfrm>
          <a:prstGeom prst="rect">
            <a:avLst/>
          </a:prstGeom>
        </p:spPr>
      </p:pic>
      <p:pic>
        <p:nvPicPr>
          <p:cNvPr id="8" name="object 14">
            <a:extLst>
              <a:ext uri="{FF2B5EF4-FFF2-40B4-BE49-F238E27FC236}">
                <a16:creationId xmlns:a16="http://schemas.microsoft.com/office/drawing/2014/main" id="{E299379D-9B61-0ACC-0E0D-DDD863C0D27C}"/>
              </a:ext>
            </a:extLst>
          </p:cNvPr>
          <p:cNvPicPr/>
          <p:nvPr userDrawn="1"/>
        </p:nvPicPr>
        <p:blipFill>
          <a:blip r:embed="rId3" cstate="print"/>
          <a:stretch>
            <a:fillRect/>
          </a:stretch>
        </p:blipFill>
        <p:spPr>
          <a:xfrm>
            <a:off x="2478351" y="6538464"/>
            <a:ext cx="913709" cy="137175"/>
          </a:xfrm>
          <a:prstGeom prst="rect">
            <a:avLst/>
          </a:prstGeom>
        </p:spPr>
      </p:pic>
      <p:pic>
        <p:nvPicPr>
          <p:cNvPr id="9" name="object 15">
            <a:extLst>
              <a:ext uri="{FF2B5EF4-FFF2-40B4-BE49-F238E27FC236}">
                <a16:creationId xmlns:a16="http://schemas.microsoft.com/office/drawing/2014/main" id="{71180BC4-5D9B-F054-FABC-4AB5AF7FAF58}"/>
              </a:ext>
            </a:extLst>
          </p:cNvPr>
          <p:cNvPicPr/>
          <p:nvPr userDrawn="1"/>
        </p:nvPicPr>
        <p:blipFill>
          <a:blip r:embed="rId4" cstate="print"/>
          <a:stretch>
            <a:fillRect/>
          </a:stretch>
        </p:blipFill>
        <p:spPr>
          <a:xfrm>
            <a:off x="3510649" y="6552806"/>
            <a:ext cx="1202486" cy="137426"/>
          </a:xfrm>
          <a:prstGeom prst="rect">
            <a:avLst/>
          </a:prstGeom>
        </p:spPr>
      </p:pic>
      <p:pic>
        <p:nvPicPr>
          <p:cNvPr id="10" name="object 16">
            <a:extLst>
              <a:ext uri="{FF2B5EF4-FFF2-40B4-BE49-F238E27FC236}">
                <a16:creationId xmlns:a16="http://schemas.microsoft.com/office/drawing/2014/main" id="{57908FC6-CA17-1D4F-1536-4D7BD466A100}"/>
              </a:ext>
            </a:extLst>
          </p:cNvPr>
          <p:cNvPicPr/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9652" y="6461596"/>
            <a:ext cx="1282871" cy="267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3591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1" i="0">
                <a:solidFill>
                  <a:srgbClr val="0066A6"/>
                </a:solidFill>
                <a:latin typeface="Malgun Gothic"/>
                <a:cs typeface="Malgun Gothic"/>
              </a:defRPr>
            </a:lvl1pPr>
          </a:lstStyle>
          <a:p>
            <a:pPr marL="38100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spc="-25" dirty="0"/>
              <a:t>‹#›</a:t>
            </a:fld>
            <a:endParaRPr spc="-25"/>
          </a:p>
        </p:txBody>
      </p:sp>
      <p:pic>
        <p:nvPicPr>
          <p:cNvPr id="7" name="object 13">
            <a:extLst>
              <a:ext uri="{FF2B5EF4-FFF2-40B4-BE49-F238E27FC236}">
                <a16:creationId xmlns:a16="http://schemas.microsoft.com/office/drawing/2014/main" id="{557DDF61-BF1A-BF0D-C3F4-543F038C525D}"/>
              </a:ext>
            </a:extLst>
          </p:cNvPr>
          <p:cNvPicPr/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554576" y="6526924"/>
            <a:ext cx="807719" cy="172186"/>
          </a:xfrm>
          <a:prstGeom prst="rect">
            <a:avLst/>
          </a:prstGeom>
        </p:spPr>
      </p:pic>
      <p:pic>
        <p:nvPicPr>
          <p:cNvPr id="8" name="object 14">
            <a:extLst>
              <a:ext uri="{FF2B5EF4-FFF2-40B4-BE49-F238E27FC236}">
                <a16:creationId xmlns:a16="http://schemas.microsoft.com/office/drawing/2014/main" id="{E299379D-9B61-0ACC-0E0D-DDD863C0D27C}"/>
              </a:ext>
            </a:extLst>
          </p:cNvPr>
          <p:cNvPicPr/>
          <p:nvPr userDrawn="1"/>
        </p:nvPicPr>
        <p:blipFill>
          <a:blip r:embed="rId3" cstate="print"/>
          <a:stretch>
            <a:fillRect/>
          </a:stretch>
        </p:blipFill>
        <p:spPr>
          <a:xfrm>
            <a:off x="2478351" y="6538464"/>
            <a:ext cx="913709" cy="137175"/>
          </a:xfrm>
          <a:prstGeom prst="rect">
            <a:avLst/>
          </a:prstGeom>
        </p:spPr>
      </p:pic>
      <p:pic>
        <p:nvPicPr>
          <p:cNvPr id="9" name="object 15">
            <a:extLst>
              <a:ext uri="{FF2B5EF4-FFF2-40B4-BE49-F238E27FC236}">
                <a16:creationId xmlns:a16="http://schemas.microsoft.com/office/drawing/2014/main" id="{71180BC4-5D9B-F054-FABC-4AB5AF7FAF58}"/>
              </a:ext>
            </a:extLst>
          </p:cNvPr>
          <p:cNvPicPr/>
          <p:nvPr userDrawn="1"/>
        </p:nvPicPr>
        <p:blipFill>
          <a:blip r:embed="rId4" cstate="print"/>
          <a:stretch>
            <a:fillRect/>
          </a:stretch>
        </p:blipFill>
        <p:spPr>
          <a:xfrm>
            <a:off x="3510649" y="6552806"/>
            <a:ext cx="1202486" cy="137426"/>
          </a:xfrm>
          <a:prstGeom prst="rect">
            <a:avLst/>
          </a:prstGeom>
        </p:spPr>
      </p:pic>
      <p:pic>
        <p:nvPicPr>
          <p:cNvPr id="10" name="object 16">
            <a:extLst>
              <a:ext uri="{FF2B5EF4-FFF2-40B4-BE49-F238E27FC236}">
                <a16:creationId xmlns:a16="http://schemas.microsoft.com/office/drawing/2014/main" id="{57908FC6-CA17-1D4F-1536-4D7BD466A100}"/>
              </a:ext>
            </a:extLst>
          </p:cNvPr>
          <p:cNvPicPr/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9652" y="6461596"/>
            <a:ext cx="1282871" cy="267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4715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70712" y="672541"/>
            <a:ext cx="8911590" cy="391794"/>
          </a:xfrm>
          <a:prstGeom prst="rect">
            <a:avLst/>
          </a:prstGeom>
        </p:spPr>
        <p:txBody>
          <a:bodyPr lIns="0" tIns="0" rIns="0" bIns="0"/>
          <a:lstStyle>
            <a:lvl1pPr>
              <a:defRPr sz="2400" b="1" i="0">
                <a:solidFill>
                  <a:srgbClr val="0066A6"/>
                </a:solidFill>
                <a:latin typeface="Malgun Gothic"/>
                <a:cs typeface="Malgun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1" i="0">
                <a:solidFill>
                  <a:srgbClr val="0066A6"/>
                </a:solidFill>
                <a:latin typeface="Malgun Gothic"/>
                <a:cs typeface="Malgun Gothic"/>
              </a:defRPr>
            </a:lvl1pPr>
          </a:lstStyle>
          <a:p>
            <a:pPr marL="38100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spc="-25" dirty="0"/>
              <a:t>‹#›</a:t>
            </a:fld>
            <a:endParaRPr spc="-25"/>
          </a:p>
        </p:txBody>
      </p:sp>
    </p:spTree>
    <p:extLst>
      <p:ext uri="{BB962C8B-B14F-4D97-AF65-F5344CB8AC3E}">
        <p14:creationId xmlns:p14="http://schemas.microsoft.com/office/powerpoint/2010/main" val="15144608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70712" y="672541"/>
            <a:ext cx="8911590" cy="391794"/>
          </a:xfrm>
          <a:prstGeom prst="rect">
            <a:avLst/>
          </a:prstGeom>
        </p:spPr>
        <p:txBody>
          <a:bodyPr lIns="0" tIns="0" rIns="0" bIns="0"/>
          <a:lstStyle>
            <a:lvl1pPr>
              <a:defRPr sz="2400" b="1" i="0">
                <a:solidFill>
                  <a:srgbClr val="0066A6"/>
                </a:solidFill>
                <a:latin typeface="Malgun Gothic"/>
                <a:cs typeface="Malgun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1" i="0">
                <a:solidFill>
                  <a:srgbClr val="0066A6"/>
                </a:solidFill>
                <a:latin typeface="Malgun Gothic"/>
                <a:cs typeface="Malgun Gothic"/>
              </a:defRPr>
            </a:lvl1pPr>
          </a:lstStyle>
          <a:p>
            <a:pPr marL="38100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spc="-25" dirty="0"/>
              <a:t>‹#›</a:t>
            </a:fld>
            <a:endParaRPr spc="-25"/>
          </a:p>
        </p:txBody>
      </p:sp>
    </p:spTree>
    <p:extLst>
      <p:ext uri="{BB962C8B-B14F-4D97-AF65-F5344CB8AC3E}">
        <p14:creationId xmlns:p14="http://schemas.microsoft.com/office/powerpoint/2010/main" val="49826337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1" i="0">
                <a:solidFill>
                  <a:srgbClr val="0066A6"/>
                </a:solidFill>
                <a:latin typeface="Malgun Gothic"/>
                <a:cs typeface="Malgun Gothic"/>
              </a:defRPr>
            </a:lvl1pPr>
          </a:lstStyle>
          <a:p>
            <a:pPr marL="38100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spc="-25" dirty="0"/>
              <a:t>‹#›</a:t>
            </a:fld>
            <a:endParaRPr spc="-25"/>
          </a:p>
        </p:txBody>
      </p:sp>
    </p:spTree>
    <p:extLst>
      <p:ext uri="{BB962C8B-B14F-4D97-AF65-F5344CB8AC3E}">
        <p14:creationId xmlns:p14="http://schemas.microsoft.com/office/powerpoint/2010/main" val="94617326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BCB278-1BD0-6BFC-CDC1-9F417EB6E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E6F7D81-CD97-D9DF-1367-92F208498A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D3663CD-0961-31C5-41C0-2779042835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0567A79-204F-5702-4555-72E2890B6A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F2903F0-50CE-2787-7DE6-2C9B36FBEA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834E0-937E-BA4C-B376-7B5F4BD2C70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537141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BCB278-1BD0-6BFC-CDC1-9F417EB6E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E6F7D81-CD97-D9DF-1367-92F208498A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D3663CD-0961-31C5-41C0-2779042835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0567A79-204F-5702-4555-72E2890B6A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F2903F0-50CE-2787-7DE6-2C9B36FBEA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834E0-937E-BA4C-B376-7B5F4BD2C70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613007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C2234A-A994-3AD1-B016-C91F9EFAFB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5E7CDFF-D2BC-A282-7142-2075CE6E18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2AF2839-CBB6-DD0A-E09A-5DA18F17DB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95DF1A2-2372-6680-2E7A-B3D45E3EFC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0AACBE4-0405-2950-21BD-A7AC3BDEC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834E0-937E-BA4C-B376-7B5F4BD2C70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706264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FE9B37-0700-7ABC-AF44-D9F8B75975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6E84837-CDFB-618C-E355-9DE48DA99F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5117B52-B396-E994-48EA-19967FA1C0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E86A207-42AA-1DAD-3C50-F4E8B5152F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F5BF138-F482-0A5F-344E-BD07211102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F830EFD-6DE6-5241-4A8A-BE93AA30A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834E0-937E-BA4C-B376-7B5F4BD2C70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634451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1092FB-B0BB-7D2B-CF0E-9C170AD0D6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AEBA43D-B5B1-25A6-5BEF-0B419AD623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C83E18D-3A69-A678-0E71-96205E2EF2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FC6FBB3-7725-F649-7908-B63F9870B40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10EF36E-C10D-DFC2-38E2-0F46EE7BA1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E40485F-7617-6586-D941-2F688B584F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A95CBBA-3711-73E7-2B3A-F0362783A5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D0887F7-2352-3A4C-C42A-0696E210C0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834E0-937E-BA4C-B376-7B5F4BD2C70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950493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43A55E-D015-2797-4AF4-F4574DA66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29179C5-2B99-38B0-C372-6E06837D83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AB4C7B4-0DA0-B599-59E1-0BDD922C7B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ED5A79D-13CE-0047-E9FC-5FBF05EE9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834E0-937E-BA4C-B376-7B5F4BD2C70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682267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FA7FE43-C16C-8627-D93F-7BF1D8BD30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F9D9276-B6CF-0A53-58F3-D10FB7DF18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DA3304B-4BCB-B2EF-4C72-B31B8230DC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834E0-937E-BA4C-B376-7B5F4BD2C70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174323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0D5811-9C77-5EA3-7B4F-7C5067C077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E25FEF2-54DD-9FDB-D64C-FEEEAD433F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0AF5763-2FF9-A425-3F35-D0C15EAD53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5EE1F19-BD19-577C-C42C-A30ECC58D8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C2AABE0-CD01-89EC-96D3-DF833B98B7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6FE53A3-A900-996D-6468-108F4AD73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834E0-937E-BA4C-B376-7B5F4BD2C70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710111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F198FF-DACF-56F6-EACE-627339B988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42D6588-C7E9-1FE8-10F4-06E67090A41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8582BA3-9ADA-A67D-C71D-A544C9F105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751AFF7-B38E-DD5C-0FDC-58A610AA6D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13FE944-F038-96C6-70DE-14D38D8B8F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5EC4A28-7899-381C-7526-D1F2F6290E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834E0-937E-BA4C-B376-7B5F4BD2C70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30534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16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5654EB6-E0AA-F72E-161B-348D39F8D2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D5EAB42-3604-D63B-ACC4-FE1F4FA603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FC07E33-7C42-BEE7-AF5C-00CDAA59F5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4B6515D-5254-C65E-DB83-393756B8C0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C910DDE-1EFF-BE7F-795A-CFE30CF10E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4E834E0-937E-BA4C-B376-7B5F4BD2C709}" type="slidenum">
              <a:rPr kumimoji="1" lang="ko-KR" altLang="en-US" smtClean="0"/>
              <a:t>‹#›</a:t>
            </a:fld>
            <a:endParaRPr kumimoji="1" lang="ko-KR" altLang="en-US"/>
          </a:p>
        </p:txBody>
      </p:sp>
      <p:pic>
        <p:nvPicPr>
          <p:cNvPr id="11" name="object 13">
            <a:extLst>
              <a:ext uri="{FF2B5EF4-FFF2-40B4-BE49-F238E27FC236}">
                <a16:creationId xmlns:a16="http://schemas.microsoft.com/office/drawing/2014/main" id="{712C3EE5-0729-F4B3-F3EA-41DCEB54F5BE}"/>
              </a:ext>
            </a:extLst>
          </p:cNvPr>
          <p:cNvPicPr/>
          <p:nvPr userDrawn="1"/>
        </p:nvPicPr>
        <p:blipFill>
          <a:blip r:embed="rId14" cstate="print"/>
          <a:stretch>
            <a:fillRect/>
          </a:stretch>
        </p:blipFill>
        <p:spPr>
          <a:xfrm>
            <a:off x="246476" y="6526924"/>
            <a:ext cx="807719" cy="172186"/>
          </a:xfrm>
          <a:prstGeom prst="rect">
            <a:avLst/>
          </a:prstGeom>
        </p:spPr>
      </p:pic>
      <p:pic>
        <p:nvPicPr>
          <p:cNvPr id="12" name="object 14">
            <a:extLst>
              <a:ext uri="{FF2B5EF4-FFF2-40B4-BE49-F238E27FC236}">
                <a16:creationId xmlns:a16="http://schemas.microsoft.com/office/drawing/2014/main" id="{1B53B40D-EAE4-063D-F0B2-31251B201AA7}"/>
              </a:ext>
            </a:extLst>
          </p:cNvPr>
          <p:cNvPicPr/>
          <p:nvPr userDrawn="1"/>
        </p:nvPicPr>
        <p:blipFill>
          <a:blip r:embed="rId15" cstate="print"/>
          <a:stretch>
            <a:fillRect/>
          </a:stretch>
        </p:blipFill>
        <p:spPr>
          <a:xfrm>
            <a:off x="1170251" y="6538464"/>
            <a:ext cx="913709" cy="13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8534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7" r:id="rId12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757406" y="6498684"/>
            <a:ext cx="266065" cy="228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1" i="0">
                <a:solidFill>
                  <a:srgbClr val="0066A6"/>
                </a:solidFill>
                <a:latin typeface="Malgun Gothic"/>
                <a:cs typeface="Malgun Gothic"/>
              </a:defRPr>
            </a:lvl1pPr>
          </a:lstStyle>
          <a:p>
            <a:pPr marL="38100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spc="-25" dirty="0"/>
              <a:t>‹#›</a:t>
            </a:fld>
            <a:endParaRPr spc="-25"/>
          </a:p>
        </p:txBody>
      </p:sp>
      <p:pic>
        <p:nvPicPr>
          <p:cNvPr id="7" name="object 13">
            <a:extLst>
              <a:ext uri="{FF2B5EF4-FFF2-40B4-BE49-F238E27FC236}">
                <a16:creationId xmlns:a16="http://schemas.microsoft.com/office/drawing/2014/main" id="{2D356175-F3DE-DC70-0B49-943BE9C8FDF0}"/>
              </a:ext>
            </a:extLst>
          </p:cNvPr>
          <p:cNvPicPr/>
          <p:nvPr userDrawn="1"/>
        </p:nvPicPr>
        <p:blipFill>
          <a:blip r:embed="rId9" cstate="print"/>
          <a:stretch>
            <a:fillRect/>
          </a:stretch>
        </p:blipFill>
        <p:spPr>
          <a:xfrm>
            <a:off x="231804" y="6526924"/>
            <a:ext cx="807719" cy="172186"/>
          </a:xfrm>
          <a:prstGeom prst="rect">
            <a:avLst/>
          </a:prstGeom>
        </p:spPr>
      </p:pic>
      <p:pic>
        <p:nvPicPr>
          <p:cNvPr id="8" name="object 14">
            <a:extLst>
              <a:ext uri="{FF2B5EF4-FFF2-40B4-BE49-F238E27FC236}">
                <a16:creationId xmlns:a16="http://schemas.microsoft.com/office/drawing/2014/main" id="{9E8921C5-3402-F6BA-FE74-8EF0FD8B6AC8}"/>
              </a:ext>
            </a:extLst>
          </p:cNvPr>
          <p:cNvPicPr/>
          <p:nvPr userDrawn="1"/>
        </p:nvPicPr>
        <p:blipFill>
          <a:blip r:embed="rId10" cstate="print"/>
          <a:stretch>
            <a:fillRect/>
          </a:stretch>
        </p:blipFill>
        <p:spPr>
          <a:xfrm>
            <a:off x="1155579" y="6538464"/>
            <a:ext cx="913709" cy="13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4730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6" r:id="rId3"/>
    <p:sldLayoutId id="2147483663" r:id="rId4"/>
    <p:sldLayoutId id="2147483664" r:id="rId5"/>
    <p:sldLayoutId id="2147483665" r:id="rId6"/>
    <p:sldLayoutId id="2147483668" r:id="rId7"/>
  </p:sldLayoutIdLst>
  <p:hf hdr="0" ft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210.02186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thuml/Time-Series-Library" TargetMode="Externa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4872D081-7A39-A8B7-D30B-CF33A8DE27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>
            <a:extLst>
              <a:ext uri="{FF2B5EF4-FFF2-40B4-BE49-F238E27FC236}">
                <a16:creationId xmlns:a16="http://schemas.microsoft.com/office/drawing/2014/main" id="{7980DFAC-8501-AB37-04E3-539349AE8DCE}"/>
              </a:ext>
            </a:extLst>
          </p:cNvPr>
          <p:cNvSpPr txBox="1"/>
          <p:nvPr/>
        </p:nvSpPr>
        <p:spPr>
          <a:xfrm>
            <a:off x="674014" y="4732419"/>
            <a:ext cx="10180123" cy="1092543"/>
          </a:xfrm>
          <a:prstGeom prst="rect">
            <a:avLst/>
          </a:prstGeom>
        </p:spPr>
        <p:txBody>
          <a:bodyPr vert="horz" wrap="square" lIns="0" tIns="12700" rIns="0" bIns="0" rtlCol="0" anchor="t">
            <a:spAutoFit/>
          </a:bodyPr>
          <a:lstStyle/>
          <a:p>
            <a:pPr marL="12700" marR="5080" latinLnBrk="0">
              <a:lnSpc>
                <a:spcPct val="150000"/>
              </a:lnSpc>
              <a:spcBef>
                <a:spcPts val="100"/>
              </a:spcBef>
              <a:defRPr/>
            </a:pPr>
            <a:r>
              <a:rPr kumimoji="0" lang="en-US" altLang="ko-KR" sz="1600" b="1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</a:rPr>
              <a:t>EcoAI</a:t>
            </a:r>
            <a:br>
              <a:rPr kumimoji="0" lang="en-US" altLang="ko-KR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</a:rPr>
            </a:br>
            <a:r>
              <a:rPr kumimoji="0" lang="en-US" altLang="ko-KR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</a:rPr>
              <a:t>3</a:t>
            </a:r>
            <a:r>
              <a: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</a:rPr>
              <a:t>팀</a:t>
            </a:r>
            <a:r>
              <a:rPr kumimoji="0" lang="en-US" altLang="ko-KR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</a:rPr>
              <a:t>: </a:t>
            </a:r>
            <a:r>
              <a: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</a:rPr>
              <a:t>권우현</a:t>
            </a:r>
            <a:r>
              <a:rPr kumimoji="0" lang="en-US" altLang="ko-KR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</a:rPr>
              <a:t>, </a:t>
            </a:r>
            <a:r>
              <a:rPr lang="ko-KR" altLang="en-US" sz="1600" b="1" kern="0" dirty="0" err="1">
                <a:solidFill>
                  <a:sysClr val="windowText" lastClr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</a:rPr>
              <a:t>박범도</a:t>
            </a:r>
            <a:endParaRPr kumimoji="0" lang="en-US" altLang="ko-KR" sz="16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algun Gothic"/>
            </a:endParaRPr>
          </a:p>
          <a:p>
            <a:pPr marL="12700" marR="5080" lvl="0" indent="0" algn="l" defTabSz="914400" rtl="0" eaLnBrk="1" fontAlgn="auto" latinLnBrk="0" hangingPunct="1">
              <a:lnSpc>
                <a:spcPct val="15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</a:rPr>
              <a:t>발표일</a:t>
            </a:r>
            <a:r>
              <a:rPr kumimoji="0" lang="en-US" altLang="ko-KR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</a:rPr>
              <a:t>: 2025</a:t>
            </a:r>
            <a:r>
              <a:rPr lang="en-US" altLang="ko-KR" sz="1600" b="1" kern="0" dirty="0">
                <a:solidFill>
                  <a:sysClr val="windowText" lastClr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</a:rPr>
              <a:t>. 05. 08.</a:t>
            </a:r>
          </a:p>
        </p:txBody>
      </p:sp>
      <p:pic>
        <p:nvPicPr>
          <p:cNvPr id="5" name="object 5">
            <a:extLst>
              <a:ext uri="{FF2B5EF4-FFF2-40B4-BE49-F238E27FC236}">
                <a16:creationId xmlns:a16="http://schemas.microsoft.com/office/drawing/2014/main" id="{86DC04B4-2FFA-6587-4B08-712409E992C8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31457" y="6228867"/>
            <a:ext cx="1066774" cy="227075"/>
          </a:xfrm>
          <a:prstGeom prst="rect">
            <a:avLst/>
          </a:prstGeom>
        </p:spPr>
      </p:pic>
      <p:pic>
        <p:nvPicPr>
          <p:cNvPr id="6" name="object 6">
            <a:extLst>
              <a:ext uri="{FF2B5EF4-FFF2-40B4-BE49-F238E27FC236}">
                <a16:creationId xmlns:a16="http://schemas.microsoft.com/office/drawing/2014/main" id="{3C9A8116-5B36-D071-9D49-7CD2464F04AE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92353" y="6255840"/>
            <a:ext cx="1206283" cy="181103"/>
          </a:xfrm>
          <a:prstGeom prst="rect">
            <a:avLst/>
          </a:prstGeom>
        </p:spPr>
      </p:pic>
      <p:sp>
        <p:nvSpPr>
          <p:cNvPr id="10" name="TextBox 13">
            <a:extLst>
              <a:ext uri="{FF2B5EF4-FFF2-40B4-BE49-F238E27FC236}">
                <a16:creationId xmlns:a16="http://schemas.microsoft.com/office/drawing/2014/main" id="{70A94744-B3CF-5049-3E90-AD405C654E8A}"/>
              </a:ext>
            </a:extLst>
          </p:cNvPr>
          <p:cNvSpPr txBox="1"/>
          <p:nvPr/>
        </p:nvSpPr>
        <p:spPr>
          <a:xfrm>
            <a:off x="698157" y="1033038"/>
            <a:ext cx="10363543" cy="250711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20000"/>
              </a:lnSpc>
            </a:pPr>
            <a:r>
              <a:rPr lang="ko-KR" altLang="en-US" sz="4000" b="1" i="0" u="none" strike="noStrike" dirty="0" err="1">
                <a:solidFill>
                  <a:srgbClr val="3F73D2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랩</a:t>
            </a:r>
            <a:r>
              <a:rPr lang="ko-KR" altLang="en-US" sz="4000" b="1" dirty="0" err="1">
                <a:solidFill>
                  <a:srgbClr val="3F73D2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미팅</a:t>
            </a:r>
            <a:endParaRPr lang="en-US" altLang="ko-KR" sz="4000" b="1" dirty="0">
              <a:solidFill>
                <a:srgbClr val="3F73D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4000" b="1" dirty="0">
                <a:ln w="15875">
                  <a:solidFill>
                    <a:schemeClr val="tx1"/>
                  </a:solidFill>
                </a:ln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푸리에 변환</a:t>
            </a:r>
            <a:r>
              <a:rPr lang="ko-KR" altLang="en-US" sz="4000" b="1" i="0" u="none" strike="noStrike" dirty="0">
                <a:ln w="15875">
                  <a:solidFill>
                    <a:schemeClr val="tx1"/>
                  </a:solidFill>
                </a:ln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을 활용한 </a:t>
            </a:r>
            <a:r>
              <a:rPr lang="ko-KR" altLang="en-US" sz="4000" b="1" dirty="0">
                <a:ln w="15875">
                  <a:solidFill>
                    <a:schemeClr val="tx1"/>
                  </a:solidFill>
                </a:ln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산업 전력 </a:t>
            </a:r>
            <a:r>
              <a:rPr lang="ko-KR" altLang="en-US" sz="4000" b="1" i="0" u="none" strike="noStrike" dirty="0">
                <a:ln w="15875">
                  <a:solidFill>
                    <a:schemeClr val="tx1"/>
                  </a:solidFill>
                </a:ln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이상치 탐지</a:t>
            </a:r>
            <a:endParaRPr lang="ko-KR" sz="4000" i="0" u="none" strike="noStrike" dirty="0">
              <a:ln w="15875">
                <a:solidFill>
                  <a:schemeClr val="tx1"/>
                </a:solidFill>
              </a:ln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180876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6D1541-1BC8-D607-A615-B5D3CC053E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829909D1-E2F8-0353-B8B3-C703E3F9FE96}"/>
              </a:ext>
            </a:extLst>
          </p:cNvPr>
          <p:cNvCxnSpPr>
            <a:cxnSpLocks/>
          </p:cNvCxnSpPr>
          <p:nvPr/>
        </p:nvCxnSpPr>
        <p:spPr>
          <a:xfrm>
            <a:off x="336000" y="642106"/>
            <a:ext cx="11520000" cy="0"/>
          </a:xfrm>
          <a:prstGeom prst="line">
            <a:avLst/>
          </a:prstGeom>
          <a:ln w="38100">
            <a:solidFill>
              <a:srgbClr val="004D8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B24EB47B-A3EE-12DC-294B-1CD6457C0119}"/>
              </a:ext>
            </a:extLst>
          </p:cNvPr>
          <p:cNvSpPr txBox="1"/>
          <p:nvPr/>
        </p:nvSpPr>
        <p:spPr>
          <a:xfrm>
            <a:off x="703470" y="84654"/>
            <a:ext cx="10783611" cy="454292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pple SD Gothic Neo ExtraBold" panose="02000300000000000000" pitchFamily="2" charset="-127"/>
                <a:ea typeface="Apple SD Gothic Neo ExtraBold"/>
              </a:rPr>
              <a:t>데이터 </a:t>
            </a:r>
            <a:r>
              <a:rPr lang="ko-KR" altLang="en-US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Apple SD Gothic Neo ExtraBold" panose="02000300000000000000" pitchFamily="2" charset="-127"/>
                <a:ea typeface="Apple SD Gothic Neo ExtraBold"/>
              </a:rPr>
              <a:t>전처리</a:t>
            </a:r>
            <a:endParaRPr lang="en-US" altLang="ko-KR" b="1" dirty="0">
              <a:ln>
                <a:solidFill>
                  <a:schemeClr val="accent1">
                    <a:alpha val="0"/>
                  </a:schemeClr>
                </a:solidFill>
              </a:ln>
              <a:latin typeface="Apple SD Gothic Neo ExtraBold" panose="02000300000000000000" pitchFamily="2" charset="-127"/>
              <a:ea typeface="Apple SD Gothic Neo ExtraBold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590E98B-C996-F512-6AA1-389EA28A2171}"/>
              </a:ext>
            </a:extLst>
          </p:cNvPr>
          <p:cNvSpPr/>
          <p:nvPr/>
        </p:nvSpPr>
        <p:spPr>
          <a:xfrm>
            <a:off x="350514" y="171711"/>
            <a:ext cx="360000" cy="360000"/>
          </a:xfrm>
          <a:prstGeom prst="ellipse">
            <a:avLst/>
          </a:prstGeom>
          <a:solidFill>
            <a:srgbClr val="004D8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90000" rIns="91440" bIns="90000" rtlCol="0" anchor="ctr"/>
          <a:lstStyle/>
          <a:p>
            <a:pPr algn="ctr"/>
            <a:r>
              <a:rPr lang="en-US" altLang="ko-KR" b="1"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1</a:t>
            </a:r>
          </a:p>
        </p:txBody>
      </p:sp>
      <p:sp>
        <p:nvSpPr>
          <p:cNvPr id="13" name="슬라이드 번호 개체 틀 9">
            <a:extLst>
              <a:ext uri="{FF2B5EF4-FFF2-40B4-BE49-F238E27FC236}">
                <a16:creationId xmlns:a16="http://schemas.microsoft.com/office/drawing/2014/main" id="{9224B699-0F0F-07F5-F141-C00889F7CFA8}"/>
              </a:ext>
            </a:extLst>
          </p:cNvPr>
          <p:cNvSpPr txBox="1">
            <a:spLocks/>
          </p:cNvSpPr>
          <p:nvPr/>
        </p:nvSpPr>
        <p:spPr>
          <a:xfrm>
            <a:off x="11757406" y="6498684"/>
            <a:ext cx="266065" cy="228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200" b="1" i="0" kern="1200">
                <a:solidFill>
                  <a:srgbClr val="0066A6"/>
                </a:solidFill>
                <a:latin typeface="Malgun Gothic"/>
                <a:ea typeface="+mn-ea"/>
                <a:cs typeface="Malgun Gothic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 marR="0" lvl="0" indent="0" algn="l" defTabSz="914400" rtl="0" eaLnBrk="1" fontAlgn="auto" latinLnBrk="1" hangingPunct="1">
              <a:lnSpc>
                <a:spcPct val="100000"/>
              </a:lnSpc>
              <a:spcBef>
                <a:spcPts val="20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lang="en-US" altLang="ko-KR" sz="1200" b="1" i="0" u="none" strike="noStrike" kern="1200" cap="none" spc="-25" normalizeH="0" baseline="0" noProof="0" smtClean="0">
                <a:ln>
                  <a:noFill/>
                </a:ln>
                <a:solidFill>
                  <a:srgbClr val="0066A6"/>
                </a:solidFill>
                <a:effectLst/>
                <a:uLnTx/>
                <a:uFillTx/>
                <a:latin typeface="Malgun Gothic"/>
                <a:ea typeface="맑은 고딕" panose="020B0503020000020004" pitchFamily="50" charset="-127"/>
              </a:rPr>
              <a:pPr marL="3810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204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ko-KR" altLang="en-US" sz="1200" b="1" i="0" u="none" strike="noStrike" kern="1200" cap="none" spc="-25" normalizeH="0" baseline="0" noProof="0">
              <a:ln>
                <a:noFill/>
              </a:ln>
              <a:solidFill>
                <a:srgbClr val="0066A6"/>
              </a:solidFill>
              <a:effectLst/>
              <a:uLnTx/>
              <a:uFillTx/>
              <a:latin typeface="Malgun Gothic"/>
              <a:ea typeface="맑은 고딕" panose="020B050302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553909-83AF-46A6-5A53-701F2C9A626F}"/>
              </a:ext>
            </a:extLst>
          </p:cNvPr>
          <p:cNvSpPr txBox="1"/>
          <p:nvPr/>
        </p:nvSpPr>
        <p:spPr>
          <a:xfrm>
            <a:off x="403858" y="934204"/>
            <a:ext cx="10949941" cy="460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spcAft>
                <a:spcPts val="800"/>
              </a:spcAft>
            </a:pPr>
            <a:r>
              <a:rPr lang="ko-KR" altLang="en-US" b="1" spc="-5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0165A5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기업 별 전력 소모량 분포 확인 </a:t>
            </a:r>
            <a:r>
              <a:rPr lang="en-US" altLang="ko-KR" b="1" spc="-5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0165A5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(1/2)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E76CFF3-33D8-2547-151B-3B953A3879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15181"/>
            <a:ext cx="5982164" cy="275667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3D9FDB7-502E-D2CF-7C0B-D15FDA324E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275" y="1315181"/>
            <a:ext cx="5883707" cy="2756669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0683C44B-A8CB-B55F-C6D9-B4FACBAB65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143" y="3992703"/>
            <a:ext cx="5982164" cy="2780643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BF341B20-10C6-BCBB-3621-337E0B4AB1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41307" y="3981624"/>
            <a:ext cx="5982164" cy="2802799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E7A63E36-AC50-EC49-C948-DDEE2CD5A223}"/>
              </a:ext>
            </a:extLst>
          </p:cNvPr>
          <p:cNvSpPr/>
          <p:nvPr/>
        </p:nvSpPr>
        <p:spPr>
          <a:xfrm>
            <a:off x="454311" y="4239479"/>
            <a:ext cx="5586995" cy="225920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9932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6D0B63-458B-6A17-1450-FAD403DBD3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9A23D999-08A9-BC71-F9BB-9C56351F29CE}"/>
              </a:ext>
            </a:extLst>
          </p:cNvPr>
          <p:cNvCxnSpPr>
            <a:cxnSpLocks/>
          </p:cNvCxnSpPr>
          <p:nvPr/>
        </p:nvCxnSpPr>
        <p:spPr>
          <a:xfrm>
            <a:off x="336000" y="642106"/>
            <a:ext cx="11520000" cy="0"/>
          </a:xfrm>
          <a:prstGeom prst="line">
            <a:avLst/>
          </a:prstGeom>
          <a:ln w="38100">
            <a:solidFill>
              <a:srgbClr val="004D8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C65F9629-39CA-37C0-E229-575BDC48F791}"/>
              </a:ext>
            </a:extLst>
          </p:cNvPr>
          <p:cNvSpPr txBox="1"/>
          <p:nvPr/>
        </p:nvSpPr>
        <p:spPr>
          <a:xfrm>
            <a:off x="703470" y="84654"/>
            <a:ext cx="10783611" cy="454292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pple SD Gothic Neo ExtraBold" panose="02000300000000000000" pitchFamily="2" charset="-127"/>
                <a:ea typeface="Apple SD Gothic Neo ExtraBold"/>
              </a:rPr>
              <a:t>데이터 </a:t>
            </a:r>
            <a:r>
              <a:rPr lang="ko-KR" altLang="en-US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Apple SD Gothic Neo ExtraBold" panose="02000300000000000000" pitchFamily="2" charset="-127"/>
                <a:ea typeface="Apple SD Gothic Neo ExtraBold"/>
              </a:rPr>
              <a:t>전처리</a:t>
            </a:r>
            <a:endParaRPr lang="en-US" altLang="ko-KR" b="1" dirty="0">
              <a:ln>
                <a:solidFill>
                  <a:schemeClr val="accent1">
                    <a:alpha val="0"/>
                  </a:schemeClr>
                </a:solidFill>
              </a:ln>
              <a:latin typeface="Apple SD Gothic Neo ExtraBold" panose="02000300000000000000" pitchFamily="2" charset="-127"/>
              <a:ea typeface="Apple SD Gothic Neo ExtraBold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E107B36C-C84D-43AF-26AC-C26137CF12F5}"/>
              </a:ext>
            </a:extLst>
          </p:cNvPr>
          <p:cNvSpPr/>
          <p:nvPr/>
        </p:nvSpPr>
        <p:spPr>
          <a:xfrm>
            <a:off x="350514" y="171711"/>
            <a:ext cx="360000" cy="360000"/>
          </a:xfrm>
          <a:prstGeom prst="ellipse">
            <a:avLst/>
          </a:prstGeom>
          <a:solidFill>
            <a:srgbClr val="004D8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90000" rIns="91440" bIns="90000" rtlCol="0" anchor="ctr"/>
          <a:lstStyle/>
          <a:p>
            <a:pPr algn="ctr"/>
            <a:r>
              <a:rPr lang="en-US" altLang="ko-KR" b="1"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1</a:t>
            </a:r>
          </a:p>
        </p:txBody>
      </p:sp>
      <p:sp>
        <p:nvSpPr>
          <p:cNvPr id="13" name="슬라이드 번호 개체 틀 9">
            <a:extLst>
              <a:ext uri="{FF2B5EF4-FFF2-40B4-BE49-F238E27FC236}">
                <a16:creationId xmlns:a16="http://schemas.microsoft.com/office/drawing/2014/main" id="{3843A655-7C05-FE52-DB8B-F78A27727151}"/>
              </a:ext>
            </a:extLst>
          </p:cNvPr>
          <p:cNvSpPr txBox="1">
            <a:spLocks/>
          </p:cNvSpPr>
          <p:nvPr/>
        </p:nvSpPr>
        <p:spPr>
          <a:xfrm>
            <a:off x="11757406" y="6498684"/>
            <a:ext cx="266065" cy="228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200" b="1" i="0" kern="1200">
                <a:solidFill>
                  <a:srgbClr val="0066A6"/>
                </a:solidFill>
                <a:latin typeface="Malgun Gothic"/>
                <a:ea typeface="+mn-ea"/>
                <a:cs typeface="Malgun Gothic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 marR="0" lvl="0" indent="0" algn="l" defTabSz="914400" rtl="0" eaLnBrk="1" fontAlgn="auto" latinLnBrk="1" hangingPunct="1">
              <a:lnSpc>
                <a:spcPct val="100000"/>
              </a:lnSpc>
              <a:spcBef>
                <a:spcPts val="20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lang="en-US" altLang="ko-KR" sz="1200" b="1" i="0" u="none" strike="noStrike" kern="1200" cap="none" spc="-25" normalizeH="0" baseline="0" noProof="0" smtClean="0">
                <a:ln>
                  <a:noFill/>
                </a:ln>
                <a:solidFill>
                  <a:srgbClr val="0066A6"/>
                </a:solidFill>
                <a:effectLst/>
                <a:uLnTx/>
                <a:uFillTx/>
                <a:latin typeface="Malgun Gothic"/>
                <a:ea typeface="맑은 고딕" panose="020B0503020000020004" pitchFamily="50" charset="-127"/>
              </a:rPr>
              <a:pPr marL="3810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204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ko-KR" altLang="en-US" sz="1200" b="1" i="0" u="none" strike="noStrike" kern="1200" cap="none" spc="-25" normalizeH="0" baseline="0" noProof="0">
              <a:ln>
                <a:noFill/>
              </a:ln>
              <a:solidFill>
                <a:srgbClr val="0066A6"/>
              </a:solidFill>
              <a:effectLst/>
              <a:uLnTx/>
              <a:uFillTx/>
              <a:latin typeface="Malgun Gothic"/>
              <a:ea typeface="맑은 고딕" panose="020B050302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B660A2E-E297-6A20-1944-2F200D732E01}"/>
              </a:ext>
            </a:extLst>
          </p:cNvPr>
          <p:cNvSpPr txBox="1"/>
          <p:nvPr/>
        </p:nvSpPr>
        <p:spPr>
          <a:xfrm>
            <a:off x="403858" y="934204"/>
            <a:ext cx="10949941" cy="460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spcAft>
                <a:spcPts val="800"/>
              </a:spcAft>
            </a:pPr>
            <a:r>
              <a:rPr lang="ko-KR" altLang="en-US" b="1" spc="-5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0165A5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기업 별 전력 소모량 분포 확인 </a:t>
            </a:r>
            <a:r>
              <a:rPr lang="en-US" altLang="ko-KR" b="1" spc="-5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0165A5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ko-KR" altLang="en-US" b="1" spc="-5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0165A5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２</a:t>
            </a:r>
            <a:r>
              <a:rPr lang="en-US" altLang="ko-KR" b="1" spc="-5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0165A5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/</a:t>
            </a:r>
            <a:r>
              <a:rPr lang="ko-KR" altLang="en-US" b="1" spc="-5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0165A5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２</a:t>
            </a:r>
            <a:r>
              <a:rPr lang="en-US" altLang="ko-KR" b="1" spc="-5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0165A5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707724B5-DDDC-FD35-87A3-7FA64EA0AC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91" y="1764290"/>
            <a:ext cx="8345084" cy="387898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3216B3E-C607-B5D5-98AD-794E808EA79B}"/>
              </a:ext>
            </a:extLst>
          </p:cNvPr>
          <p:cNvSpPr txBox="1"/>
          <p:nvPr/>
        </p:nvSpPr>
        <p:spPr>
          <a:xfrm>
            <a:off x="8418975" y="2095096"/>
            <a:ext cx="3671042" cy="17747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latinLnBrk="0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ko-KR" altLang="en-US" sz="1600" spc="-5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계절에 따라 전력 소모량의 분포 상이</a:t>
            </a:r>
            <a:endParaRPr lang="en-US" altLang="ko-KR" sz="1600" spc="-5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285750" indent="-285750" latinLnBrk="0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ko-KR" altLang="en-US" sz="1600" spc="-5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모델의 학습을 위해</a:t>
            </a:r>
            <a:r>
              <a:rPr lang="en-US" altLang="ko-KR" sz="1600" spc="-5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1600" spc="-5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분포의 차이가 눈에 띄는 기업을 모델에 우선 적용</a:t>
            </a:r>
            <a:endParaRPr lang="en-US" altLang="ko-KR" sz="1600" spc="-5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285750" indent="-285750" latinLnBrk="0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ko-KR" altLang="en-US" sz="1600" spc="-5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따라서</a:t>
            </a:r>
            <a:r>
              <a:rPr lang="en-US" altLang="ko-KR" sz="1600" spc="-5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1600" spc="-5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기업코드 </a:t>
            </a:r>
            <a:r>
              <a:rPr lang="en-US" altLang="ko-KR" sz="1600" spc="-5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46554</a:t>
            </a:r>
            <a:r>
              <a:rPr lang="ko-KR" altLang="en-US" sz="1600" spc="-5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를 채택</a:t>
            </a:r>
            <a:endParaRPr lang="en-US" altLang="ko-KR" sz="1600" spc="-5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19480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015757-D282-5C91-FD39-D39E6CD544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AF62E0D2-5A48-7231-6427-1B6DEABC6D5B}"/>
              </a:ext>
            </a:extLst>
          </p:cNvPr>
          <p:cNvCxnSpPr>
            <a:cxnSpLocks/>
          </p:cNvCxnSpPr>
          <p:nvPr/>
        </p:nvCxnSpPr>
        <p:spPr>
          <a:xfrm>
            <a:off x="336000" y="642106"/>
            <a:ext cx="11520000" cy="0"/>
          </a:xfrm>
          <a:prstGeom prst="line">
            <a:avLst/>
          </a:prstGeom>
          <a:ln w="38100">
            <a:solidFill>
              <a:srgbClr val="004D8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1207DB9D-DBD7-0DA2-29E5-383A0DBCE134}"/>
              </a:ext>
            </a:extLst>
          </p:cNvPr>
          <p:cNvSpPr txBox="1"/>
          <p:nvPr/>
        </p:nvSpPr>
        <p:spPr>
          <a:xfrm>
            <a:off x="703470" y="84654"/>
            <a:ext cx="10783611" cy="454292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pple SD Gothic Neo ExtraBold" panose="02000300000000000000" pitchFamily="2" charset="-127"/>
                <a:ea typeface="Apple SD Gothic Neo ExtraBold"/>
              </a:rPr>
              <a:t>데이터 </a:t>
            </a:r>
            <a:r>
              <a:rPr lang="ko-KR" altLang="en-US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Apple SD Gothic Neo ExtraBold" panose="02000300000000000000" pitchFamily="2" charset="-127"/>
                <a:ea typeface="Apple SD Gothic Neo ExtraBold"/>
              </a:rPr>
              <a:t>전처리</a:t>
            </a:r>
            <a:endParaRPr lang="en-US" altLang="ko-KR" b="1" dirty="0">
              <a:ln>
                <a:solidFill>
                  <a:schemeClr val="accent1">
                    <a:alpha val="0"/>
                  </a:schemeClr>
                </a:solidFill>
              </a:ln>
              <a:latin typeface="Apple SD Gothic Neo ExtraBold" panose="02000300000000000000" pitchFamily="2" charset="-127"/>
              <a:ea typeface="Apple SD Gothic Neo ExtraBold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6EC7B37D-277A-C3EF-D970-F6DADE9CA93A}"/>
              </a:ext>
            </a:extLst>
          </p:cNvPr>
          <p:cNvSpPr/>
          <p:nvPr/>
        </p:nvSpPr>
        <p:spPr>
          <a:xfrm>
            <a:off x="350514" y="171711"/>
            <a:ext cx="360000" cy="360000"/>
          </a:xfrm>
          <a:prstGeom prst="ellipse">
            <a:avLst/>
          </a:prstGeom>
          <a:solidFill>
            <a:srgbClr val="004D8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90000" rIns="91440" bIns="90000" rtlCol="0" anchor="ctr"/>
          <a:lstStyle/>
          <a:p>
            <a:pPr algn="ctr"/>
            <a:r>
              <a:rPr lang="en-US" altLang="ko-KR" b="1"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1</a:t>
            </a:r>
          </a:p>
        </p:txBody>
      </p:sp>
      <p:sp>
        <p:nvSpPr>
          <p:cNvPr id="13" name="슬라이드 번호 개체 틀 9">
            <a:extLst>
              <a:ext uri="{FF2B5EF4-FFF2-40B4-BE49-F238E27FC236}">
                <a16:creationId xmlns:a16="http://schemas.microsoft.com/office/drawing/2014/main" id="{CE21B959-99D0-AA8E-7D1B-7C2D25EBF43E}"/>
              </a:ext>
            </a:extLst>
          </p:cNvPr>
          <p:cNvSpPr txBox="1">
            <a:spLocks/>
          </p:cNvSpPr>
          <p:nvPr/>
        </p:nvSpPr>
        <p:spPr>
          <a:xfrm>
            <a:off x="11757406" y="6498684"/>
            <a:ext cx="266065" cy="228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200" b="1" i="0" kern="1200">
                <a:solidFill>
                  <a:srgbClr val="0066A6"/>
                </a:solidFill>
                <a:latin typeface="Malgun Gothic"/>
                <a:ea typeface="+mn-ea"/>
                <a:cs typeface="Malgun Gothic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 marR="0" lvl="0" indent="0" algn="l" defTabSz="914400" rtl="0" eaLnBrk="1" fontAlgn="auto" latinLnBrk="1" hangingPunct="1">
              <a:lnSpc>
                <a:spcPct val="100000"/>
              </a:lnSpc>
              <a:spcBef>
                <a:spcPts val="20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lang="en-US" altLang="ko-KR" sz="1200" b="1" i="0" u="none" strike="noStrike" kern="1200" cap="none" spc="-25" normalizeH="0" baseline="0" noProof="0" smtClean="0">
                <a:ln>
                  <a:noFill/>
                </a:ln>
                <a:solidFill>
                  <a:srgbClr val="0066A6"/>
                </a:solidFill>
                <a:effectLst/>
                <a:uLnTx/>
                <a:uFillTx/>
                <a:latin typeface="Malgun Gothic"/>
                <a:ea typeface="맑은 고딕" panose="020B0503020000020004" pitchFamily="50" charset="-127"/>
              </a:rPr>
              <a:pPr marL="3810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204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ko-KR" altLang="en-US" sz="1200" b="1" i="0" u="none" strike="noStrike" kern="1200" cap="none" spc="-25" normalizeH="0" baseline="0" noProof="0">
              <a:ln>
                <a:noFill/>
              </a:ln>
              <a:solidFill>
                <a:srgbClr val="0066A6"/>
              </a:solidFill>
              <a:effectLst/>
              <a:uLnTx/>
              <a:uFillTx/>
              <a:latin typeface="Malgun Gothic"/>
              <a:ea typeface="맑은 고딕" panose="020B050302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566D96-9799-83B1-FAF0-6BBD891D6811}"/>
              </a:ext>
            </a:extLst>
          </p:cNvPr>
          <p:cNvSpPr txBox="1"/>
          <p:nvPr/>
        </p:nvSpPr>
        <p:spPr>
          <a:xfrm>
            <a:off x="403858" y="934204"/>
            <a:ext cx="10949941" cy="460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spcAft>
                <a:spcPts val="800"/>
              </a:spcAft>
            </a:pPr>
            <a:r>
              <a:rPr lang="ko-KR" altLang="en-US" b="1" spc="-5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0165A5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봄 주중</a:t>
            </a:r>
            <a:r>
              <a:rPr lang="en-US" altLang="ko-KR" b="1" spc="-5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0165A5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b="1" spc="-5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0165A5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주말 데이터 분포 확인</a:t>
            </a:r>
            <a:endParaRPr lang="en-US" altLang="ko-KR" b="1" spc="-5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0165A5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87C9D1-F3BA-AF59-4B0B-B853769B5022}"/>
              </a:ext>
            </a:extLst>
          </p:cNvPr>
          <p:cNvSpPr txBox="1"/>
          <p:nvPr/>
        </p:nvSpPr>
        <p:spPr>
          <a:xfrm>
            <a:off x="10742625" y="1511057"/>
            <a:ext cx="1280846" cy="8052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spcAft>
                <a:spcPts val="800"/>
              </a:spcAft>
            </a:pPr>
            <a:r>
              <a:rPr lang="ko-KR" altLang="en-US" sz="1400" b="1" spc="-50" err="1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chemeClr val="tx2">
                    <a:lumMod val="40000"/>
                    <a:lumOff val="6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하늘색：주중</a:t>
            </a:r>
            <a:endParaRPr lang="en-US" altLang="ko-KR" sz="1400" b="1" spc="-5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chemeClr val="tx2">
                  <a:lumMod val="40000"/>
                  <a:lumOff val="60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atinLnBrk="0">
              <a:lnSpc>
                <a:spcPct val="150000"/>
              </a:lnSpc>
              <a:spcAft>
                <a:spcPts val="800"/>
              </a:spcAft>
            </a:pPr>
            <a:r>
              <a:rPr lang="ko-KR" altLang="en-US" sz="1400" b="1" spc="-50" err="1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주황색：주말</a:t>
            </a:r>
            <a:endParaRPr lang="en-US" altLang="ko-KR" sz="1400" b="1" spc="-5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chemeClr val="accent6">
                  <a:lumMod val="60000"/>
                  <a:lumOff val="40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8" name="그림 7" descr="텍스트, 도표, 그래프, 라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C19A10C5-3691-B91F-2372-CA90D3E8AB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529" y="2263280"/>
            <a:ext cx="5871007" cy="3467129"/>
          </a:xfrm>
          <a:prstGeom prst="rect">
            <a:avLst/>
          </a:prstGeom>
        </p:spPr>
      </p:pic>
      <p:pic>
        <p:nvPicPr>
          <p:cNvPr id="15" name="그림 14" descr="텍스트, 도표, 라인, 그래프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7CDC0C15-7134-49D6-4E52-CFC7D51997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6688" y="2263279"/>
            <a:ext cx="5876783" cy="346712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E29EBD8-B65A-FD13-003A-87BCB00684A2}"/>
              </a:ext>
            </a:extLst>
          </p:cNvPr>
          <p:cNvSpPr txBox="1"/>
          <p:nvPr/>
        </p:nvSpPr>
        <p:spPr>
          <a:xfrm>
            <a:off x="403858" y="5846562"/>
            <a:ext cx="2906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C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데이터 분포</a:t>
            </a:r>
            <a:r>
              <a:rPr lang="en-US" altLang="ko-KR" dirty="0">
                <a:solidFill>
                  <a:srgbClr val="C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</a:t>
            </a:r>
            <a:r>
              <a:rPr lang="ko-KR" altLang="en-US" dirty="0">
                <a:solidFill>
                  <a:srgbClr val="C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약 </a:t>
            </a:r>
            <a:r>
              <a:rPr lang="en-US" altLang="ko-KR" dirty="0">
                <a:solidFill>
                  <a:srgbClr val="C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300~5050</a:t>
            </a:r>
            <a:endParaRPr lang="ko-KR" altLang="en-US" dirty="0">
              <a:solidFill>
                <a:srgbClr val="C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120792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815A72-E920-2610-997E-CEB0C66630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17484B9C-B132-1EF2-69E7-DF4473DDA45B}"/>
              </a:ext>
            </a:extLst>
          </p:cNvPr>
          <p:cNvCxnSpPr>
            <a:cxnSpLocks/>
          </p:cNvCxnSpPr>
          <p:nvPr/>
        </p:nvCxnSpPr>
        <p:spPr>
          <a:xfrm>
            <a:off x="336000" y="642106"/>
            <a:ext cx="11520000" cy="0"/>
          </a:xfrm>
          <a:prstGeom prst="line">
            <a:avLst/>
          </a:prstGeom>
          <a:ln w="38100">
            <a:solidFill>
              <a:srgbClr val="004D8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CA182D3E-CE03-1927-4E69-A36972BC8ECB}"/>
              </a:ext>
            </a:extLst>
          </p:cNvPr>
          <p:cNvSpPr txBox="1"/>
          <p:nvPr/>
        </p:nvSpPr>
        <p:spPr>
          <a:xfrm>
            <a:off x="703470" y="84654"/>
            <a:ext cx="10783611" cy="454292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pple SD Gothic Neo ExtraBold" panose="02000300000000000000" pitchFamily="2" charset="-127"/>
                <a:ea typeface="Apple SD Gothic Neo ExtraBold"/>
              </a:rPr>
              <a:t>데이터 </a:t>
            </a:r>
            <a:r>
              <a:rPr lang="ko-KR" altLang="en-US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Apple SD Gothic Neo ExtraBold" panose="02000300000000000000" pitchFamily="2" charset="-127"/>
                <a:ea typeface="Apple SD Gothic Neo ExtraBold"/>
              </a:rPr>
              <a:t>전처리</a:t>
            </a:r>
            <a:endParaRPr lang="en-US" altLang="ko-KR" b="1" dirty="0">
              <a:ln>
                <a:solidFill>
                  <a:schemeClr val="accent1">
                    <a:alpha val="0"/>
                  </a:schemeClr>
                </a:solidFill>
              </a:ln>
              <a:latin typeface="Apple SD Gothic Neo ExtraBold" panose="02000300000000000000" pitchFamily="2" charset="-127"/>
              <a:ea typeface="Apple SD Gothic Neo ExtraBold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AF3F176A-CFCB-1D8D-8E8F-F3A8948BDDAA}"/>
              </a:ext>
            </a:extLst>
          </p:cNvPr>
          <p:cNvSpPr/>
          <p:nvPr/>
        </p:nvSpPr>
        <p:spPr>
          <a:xfrm>
            <a:off x="350514" y="171711"/>
            <a:ext cx="360000" cy="360000"/>
          </a:xfrm>
          <a:prstGeom prst="ellipse">
            <a:avLst/>
          </a:prstGeom>
          <a:solidFill>
            <a:srgbClr val="004D8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90000" rIns="91440" bIns="90000" rtlCol="0" anchor="ctr"/>
          <a:lstStyle/>
          <a:p>
            <a:pPr algn="ctr"/>
            <a:r>
              <a:rPr lang="en-US" altLang="ko-KR" b="1"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1</a:t>
            </a:r>
          </a:p>
        </p:txBody>
      </p:sp>
      <p:sp>
        <p:nvSpPr>
          <p:cNvPr id="13" name="슬라이드 번호 개체 틀 9">
            <a:extLst>
              <a:ext uri="{FF2B5EF4-FFF2-40B4-BE49-F238E27FC236}">
                <a16:creationId xmlns:a16="http://schemas.microsoft.com/office/drawing/2014/main" id="{5BB38A7E-9E88-CE6F-C965-001B302AF7B5}"/>
              </a:ext>
            </a:extLst>
          </p:cNvPr>
          <p:cNvSpPr txBox="1">
            <a:spLocks/>
          </p:cNvSpPr>
          <p:nvPr/>
        </p:nvSpPr>
        <p:spPr>
          <a:xfrm>
            <a:off x="11757406" y="6498684"/>
            <a:ext cx="266065" cy="228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200" b="1" i="0" kern="1200">
                <a:solidFill>
                  <a:srgbClr val="0066A6"/>
                </a:solidFill>
                <a:latin typeface="Malgun Gothic"/>
                <a:ea typeface="+mn-ea"/>
                <a:cs typeface="Malgun Gothic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 marR="0" lvl="0" indent="0" algn="l" defTabSz="914400" rtl="0" eaLnBrk="1" fontAlgn="auto" latinLnBrk="1" hangingPunct="1">
              <a:lnSpc>
                <a:spcPct val="100000"/>
              </a:lnSpc>
              <a:spcBef>
                <a:spcPts val="20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lang="en-US" altLang="ko-KR" sz="1200" b="1" i="0" u="none" strike="noStrike" kern="1200" cap="none" spc="-25" normalizeH="0" baseline="0" noProof="0" smtClean="0">
                <a:ln>
                  <a:noFill/>
                </a:ln>
                <a:solidFill>
                  <a:srgbClr val="0066A6"/>
                </a:solidFill>
                <a:effectLst/>
                <a:uLnTx/>
                <a:uFillTx/>
                <a:latin typeface="Malgun Gothic"/>
                <a:ea typeface="맑은 고딕" panose="020B0503020000020004" pitchFamily="50" charset="-127"/>
              </a:rPr>
              <a:pPr marL="3810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204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ko-KR" altLang="en-US" sz="1200" b="1" i="0" u="none" strike="noStrike" kern="1200" cap="none" spc="-25" normalizeH="0" baseline="0" noProof="0">
              <a:ln>
                <a:noFill/>
              </a:ln>
              <a:solidFill>
                <a:srgbClr val="0066A6"/>
              </a:solidFill>
              <a:effectLst/>
              <a:uLnTx/>
              <a:uFillTx/>
              <a:latin typeface="Malgun Gothic"/>
              <a:ea typeface="맑은 고딕" panose="020B050302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21D80DA-8DD7-0185-55B1-0E075D5B9B78}"/>
              </a:ext>
            </a:extLst>
          </p:cNvPr>
          <p:cNvSpPr txBox="1"/>
          <p:nvPr/>
        </p:nvSpPr>
        <p:spPr>
          <a:xfrm>
            <a:off x="403858" y="934204"/>
            <a:ext cx="10949941" cy="460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spcAft>
                <a:spcPts val="800"/>
              </a:spcAft>
            </a:pPr>
            <a:r>
              <a:rPr lang="ko-KR" altLang="en-US" b="1" spc="-5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0165A5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여름 주중</a:t>
            </a:r>
            <a:r>
              <a:rPr lang="en-US" altLang="ko-KR" b="1" spc="-5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0165A5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b="1" spc="-5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0165A5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주말 데이터 분포 확인</a:t>
            </a:r>
            <a:endParaRPr lang="en-US" altLang="ko-KR" b="1" spc="-5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0165A5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EAA326-0F2E-D440-EBFB-462D7C49B6DD}"/>
              </a:ext>
            </a:extLst>
          </p:cNvPr>
          <p:cNvSpPr txBox="1"/>
          <p:nvPr/>
        </p:nvSpPr>
        <p:spPr>
          <a:xfrm>
            <a:off x="10742625" y="1511057"/>
            <a:ext cx="1280846" cy="8052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spcAft>
                <a:spcPts val="800"/>
              </a:spcAft>
            </a:pPr>
            <a:r>
              <a:rPr lang="ko-KR" altLang="en-US" sz="1400" b="1" spc="-50" err="1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chemeClr val="tx2">
                    <a:lumMod val="40000"/>
                    <a:lumOff val="6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하늘색：주중</a:t>
            </a:r>
            <a:endParaRPr lang="en-US" altLang="ko-KR" sz="1400" b="1" spc="-5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chemeClr val="tx2">
                  <a:lumMod val="40000"/>
                  <a:lumOff val="60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atinLnBrk="0">
              <a:lnSpc>
                <a:spcPct val="150000"/>
              </a:lnSpc>
              <a:spcAft>
                <a:spcPts val="800"/>
              </a:spcAft>
            </a:pPr>
            <a:r>
              <a:rPr lang="ko-KR" altLang="en-US" sz="1400" b="1" spc="-50" err="1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주황색：주말</a:t>
            </a:r>
            <a:endParaRPr lang="en-US" altLang="ko-KR" sz="1400" b="1" spc="-5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chemeClr val="accent6">
                  <a:lumMod val="60000"/>
                  <a:lumOff val="40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6" name="그림 5" descr="텍스트, 도표, 라인, 그래프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D878E90B-74A8-110C-0055-D7E6CE7CED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529" y="2320006"/>
            <a:ext cx="5865474" cy="3463863"/>
          </a:xfrm>
          <a:prstGeom prst="rect">
            <a:avLst/>
          </a:prstGeom>
        </p:spPr>
      </p:pic>
      <p:pic>
        <p:nvPicPr>
          <p:cNvPr id="12" name="그림 11" descr="텍스트, 도표, 라인, 그래프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5D762A71-F777-61F3-F867-2612E81779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1793" y="2316342"/>
            <a:ext cx="5871678" cy="346752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F410658-7322-BC60-E92A-6093ABF2A06E}"/>
              </a:ext>
            </a:extLst>
          </p:cNvPr>
          <p:cNvSpPr txBox="1"/>
          <p:nvPr/>
        </p:nvSpPr>
        <p:spPr>
          <a:xfrm>
            <a:off x="403858" y="5846562"/>
            <a:ext cx="3047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C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데이터 분포</a:t>
            </a:r>
            <a:r>
              <a:rPr lang="en-US" altLang="ko-KR" dirty="0">
                <a:solidFill>
                  <a:srgbClr val="C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</a:t>
            </a:r>
            <a:r>
              <a:rPr lang="ko-KR" altLang="en-US" dirty="0">
                <a:solidFill>
                  <a:srgbClr val="C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약 </a:t>
            </a:r>
            <a:r>
              <a:rPr lang="en-US" altLang="ko-KR" dirty="0">
                <a:solidFill>
                  <a:srgbClr val="C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1000~6800</a:t>
            </a:r>
            <a:endParaRPr lang="ko-KR" altLang="en-US" dirty="0">
              <a:solidFill>
                <a:srgbClr val="C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711110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739CE9-2378-27D6-2D97-6DFFA4E4E5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53B59824-EE9A-4960-F227-4651AEF622A0}"/>
              </a:ext>
            </a:extLst>
          </p:cNvPr>
          <p:cNvCxnSpPr>
            <a:cxnSpLocks/>
          </p:cNvCxnSpPr>
          <p:nvPr/>
        </p:nvCxnSpPr>
        <p:spPr>
          <a:xfrm>
            <a:off x="336000" y="642106"/>
            <a:ext cx="11520000" cy="0"/>
          </a:xfrm>
          <a:prstGeom prst="line">
            <a:avLst/>
          </a:prstGeom>
          <a:ln w="38100">
            <a:solidFill>
              <a:srgbClr val="004D8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12919D5F-BFBE-E27C-D64D-09C32BEFDCA6}"/>
              </a:ext>
            </a:extLst>
          </p:cNvPr>
          <p:cNvSpPr txBox="1"/>
          <p:nvPr/>
        </p:nvSpPr>
        <p:spPr>
          <a:xfrm>
            <a:off x="703470" y="84654"/>
            <a:ext cx="10783611" cy="454292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pple SD Gothic Neo ExtraBold" panose="02000300000000000000" pitchFamily="2" charset="-127"/>
                <a:ea typeface="Apple SD Gothic Neo ExtraBold"/>
              </a:rPr>
              <a:t>데이터 </a:t>
            </a:r>
            <a:r>
              <a:rPr lang="ko-KR" altLang="en-US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Apple SD Gothic Neo ExtraBold" panose="02000300000000000000" pitchFamily="2" charset="-127"/>
                <a:ea typeface="Apple SD Gothic Neo ExtraBold"/>
              </a:rPr>
              <a:t>전처리</a:t>
            </a:r>
            <a:endParaRPr lang="en-US" altLang="ko-KR" b="1" dirty="0">
              <a:ln>
                <a:solidFill>
                  <a:schemeClr val="accent1">
                    <a:alpha val="0"/>
                  </a:schemeClr>
                </a:solidFill>
              </a:ln>
              <a:latin typeface="Apple SD Gothic Neo ExtraBold" panose="02000300000000000000" pitchFamily="2" charset="-127"/>
              <a:ea typeface="Apple SD Gothic Neo ExtraBold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4A6D803F-41C7-F867-E3B4-6139E5F5B349}"/>
              </a:ext>
            </a:extLst>
          </p:cNvPr>
          <p:cNvSpPr/>
          <p:nvPr/>
        </p:nvSpPr>
        <p:spPr>
          <a:xfrm>
            <a:off x="350514" y="171711"/>
            <a:ext cx="360000" cy="360000"/>
          </a:xfrm>
          <a:prstGeom prst="ellipse">
            <a:avLst/>
          </a:prstGeom>
          <a:solidFill>
            <a:srgbClr val="004D8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90000" rIns="91440" bIns="90000" rtlCol="0" anchor="ctr"/>
          <a:lstStyle/>
          <a:p>
            <a:pPr algn="ctr"/>
            <a:r>
              <a:rPr lang="en-US" altLang="ko-KR" b="1"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1</a:t>
            </a:r>
          </a:p>
        </p:txBody>
      </p:sp>
      <p:sp>
        <p:nvSpPr>
          <p:cNvPr id="13" name="슬라이드 번호 개체 틀 9">
            <a:extLst>
              <a:ext uri="{FF2B5EF4-FFF2-40B4-BE49-F238E27FC236}">
                <a16:creationId xmlns:a16="http://schemas.microsoft.com/office/drawing/2014/main" id="{E05E2803-A459-ABB9-B5F6-93C5D922242C}"/>
              </a:ext>
            </a:extLst>
          </p:cNvPr>
          <p:cNvSpPr txBox="1">
            <a:spLocks/>
          </p:cNvSpPr>
          <p:nvPr/>
        </p:nvSpPr>
        <p:spPr>
          <a:xfrm>
            <a:off x="11757406" y="6498684"/>
            <a:ext cx="266065" cy="228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200" b="1" i="0" kern="1200">
                <a:solidFill>
                  <a:srgbClr val="0066A6"/>
                </a:solidFill>
                <a:latin typeface="Malgun Gothic"/>
                <a:ea typeface="+mn-ea"/>
                <a:cs typeface="Malgun Gothic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 marR="0" lvl="0" indent="0" algn="l" defTabSz="914400" rtl="0" eaLnBrk="1" fontAlgn="auto" latinLnBrk="1" hangingPunct="1">
              <a:lnSpc>
                <a:spcPct val="100000"/>
              </a:lnSpc>
              <a:spcBef>
                <a:spcPts val="20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lang="en-US" altLang="ko-KR" sz="1200" b="1" i="0" u="none" strike="noStrike" kern="1200" cap="none" spc="-25" normalizeH="0" baseline="0" noProof="0" smtClean="0">
                <a:ln>
                  <a:noFill/>
                </a:ln>
                <a:solidFill>
                  <a:srgbClr val="0066A6"/>
                </a:solidFill>
                <a:effectLst/>
                <a:uLnTx/>
                <a:uFillTx/>
                <a:latin typeface="Malgun Gothic"/>
                <a:ea typeface="맑은 고딕" panose="020B0503020000020004" pitchFamily="50" charset="-127"/>
              </a:rPr>
              <a:pPr marL="3810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204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ko-KR" altLang="en-US" sz="1200" b="1" i="0" u="none" strike="noStrike" kern="1200" cap="none" spc="-25" normalizeH="0" baseline="0" noProof="0">
              <a:ln>
                <a:noFill/>
              </a:ln>
              <a:solidFill>
                <a:srgbClr val="0066A6"/>
              </a:solidFill>
              <a:effectLst/>
              <a:uLnTx/>
              <a:uFillTx/>
              <a:latin typeface="Malgun Gothic"/>
              <a:ea typeface="맑은 고딕" panose="020B050302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A99FBBF-03C6-C592-BB2A-5FE1A10D4D8A}"/>
              </a:ext>
            </a:extLst>
          </p:cNvPr>
          <p:cNvSpPr txBox="1"/>
          <p:nvPr/>
        </p:nvSpPr>
        <p:spPr>
          <a:xfrm>
            <a:off x="403858" y="934204"/>
            <a:ext cx="10949941" cy="460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spcAft>
                <a:spcPts val="800"/>
              </a:spcAft>
            </a:pPr>
            <a:r>
              <a:rPr lang="ko-KR" altLang="en-US" b="1" spc="-5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0165A5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가을 주중</a:t>
            </a:r>
            <a:r>
              <a:rPr lang="en-US" altLang="ko-KR" b="1" spc="-5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0165A5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b="1" spc="-5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0165A5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주말 데이터 분포 확인</a:t>
            </a:r>
            <a:endParaRPr lang="en-US" altLang="ko-KR" b="1" spc="-5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0165A5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C58FB99-1B25-046B-6226-532FAFB8A465}"/>
              </a:ext>
            </a:extLst>
          </p:cNvPr>
          <p:cNvSpPr txBox="1"/>
          <p:nvPr/>
        </p:nvSpPr>
        <p:spPr>
          <a:xfrm>
            <a:off x="10742625" y="1511057"/>
            <a:ext cx="1280846" cy="8052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spcAft>
                <a:spcPts val="800"/>
              </a:spcAft>
            </a:pPr>
            <a:r>
              <a:rPr lang="ko-KR" altLang="en-US" sz="1400" b="1" spc="-50" err="1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chemeClr val="tx2">
                    <a:lumMod val="40000"/>
                    <a:lumOff val="6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하늘색：주중</a:t>
            </a:r>
            <a:endParaRPr lang="en-US" altLang="ko-KR" sz="1400" b="1" spc="-5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chemeClr val="tx2">
                  <a:lumMod val="40000"/>
                  <a:lumOff val="60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atinLnBrk="0">
              <a:lnSpc>
                <a:spcPct val="150000"/>
              </a:lnSpc>
              <a:spcAft>
                <a:spcPts val="800"/>
              </a:spcAft>
            </a:pPr>
            <a:r>
              <a:rPr lang="ko-KR" altLang="en-US" sz="1400" b="1" spc="-50" err="1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주황색：주말</a:t>
            </a:r>
            <a:endParaRPr lang="en-US" altLang="ko-KR" sz="1400" b="1" spc="-5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chemeClr val="accent6">
                  <a:lumMod val="60000"/>
                  <a:lumOff val="40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12" name="그림 11" descr="텍스트, 도표, 그래프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072A6C8A-2F6B-7130-D7F0-95AA3CC111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529" y="2316341"/>
            <a:ext cx="5865474" cy="3463863"/>
          </a:xfrm>
          <a:prstGeom prst="rect">
            <a:avLst/>
          </a:prstGeom>
        </p:spPr>
      </p:pic>
      <p:pic>
        <p:nvPicPr>
          <p:cNvPr id="15" name="그림 14" descr="텍스트, 도표, 라인, 그래프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BE546F51-E812-8F5D-F60E-7A4F6BA76D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7997" y="2316342"/>
            <a:ext cx="5865474" cy="346386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F556360-12A3-6E8C-C948-2DEE0749B720}"/>
              </a:ext>
            </a:extLst>
          </p:cNvPr>
          <p:cNvSpPr txBox="1"/>
          <p:nvPr/>
        </p:nvSpPr>
        <p:spPr>
          <a:xfrm>
            <a:off x="403858" y="5846562"/>
            <a:ext cx="2906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C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데이터 분포</a:t>
            </a:r>
            <a:r>
              <a:rPr lang="en-US" altLang="ko-KR" dirty="0">
                <a:solidFill>
                  <a:srgbClr val="C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</a:t>
            </a:r>
            <a:r>
              <a:rPr lang="ko-KR" altLang="en-US" dirty="0">
                <a:solidFill>
                  <a:srgbClr val="C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약 </a:t>
            </a:r>
            <a:r>
              <a:rPr lang="en-US" altLang="ko-KR" dirty="0">
                <a:solidFill>
                  <a:srgbClr val="C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500~6000</a:t>
            </a:r>
            <a:endParaRPr lang="ko-KR" altLang="en-US" dirty="0">
              <a:solidFill>
                <a:srgbClr val="C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569729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4EB88D-E4FE-7F0D-7AAF-4782B18642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8656A06A-42A9-5292-0A64-0F44753E0F37}"/>
              </a:ext>
            </a:extLst>
          </p:cNvPr>
          <p:cNvCxnSpPr>
            <a:cxnSpLocks/>
          </p:cNvCxnSpPr>
          <p:nvPr/>
        </p:nvCxnSpPr>
        <p:spPr>
          <a:xfrm>
            <a:off x="336000" y="642106"/>
            <a:ext cx="11520000" cy="0"/>
          </a:xfrm>
          <a:prstGeom prst="line">
            <a:avLst/>
          </a:prstGeom>
          <a:ln w="38100">
            <a:solidFill>
              <a:srgbClr val="004D8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DDDA34A3-FD2F-E667-DCED-D7389B71E1C8}"/>
              </a:ext>
            </a:extLst>
          </p:cNvPr>
          <p:cNvSpPr txBox="1"/>
          <p:nvPr/>
        </p:nvSpPr>
        <p:spPr>
          <a:xfrm>
            <a:off x="703470" y="84654"/>
            <a:ext cx="10783611" cy="454292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pple SD Gothic Neo ExtraBold" panose="02000300000000000000" pitchFamily="2" charset="-127"/>
                <a:ea typeface="Apple SD Gothic Neo ExtraBold"/>
              </a:rPr>
              <a:t>데이터 </a:t>
            </a:r>
            <a:r>
              <a:rPr lang="ko-KR" altLang="en-US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Apple SD Gothic Neo ExtraBold" panose="02000300000000000000" pitchFamily="2" charset="-127"/>
                <a:ea typeface="Apple SD Gothic Neo ExtraBold"/>
              </a:rPr>
              <a:t>전처리</a:t>
            </a:r>
            <a:endParaRPr lang="en-US" altLang="ko-KR" b="1" dirty="0">
              <a:ln>
                <a:solidFill>
                  <a:schemeClr val="accent1">
                    <a:alpha val="0"/>
                  </a:schemeClr>
                </a:solidFill>
              </a:ln>
              <a:latin typeface="Apple SD Gothic Neo ExtraBold" panose="02000300000000000000" pitchFamily="2" charset="-127"/>
              <a:ea typeface="Apple SD Gothic Neo ExtraBold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423F506-E355-1687-0013-73C0C32DA2FA}"/>
              </a:ext>
            </a:extLst>
          </p:cNvPr>
          <p:cNvSpPr/>
          <p:nvPr/>
        </p:nvSpPr>
        <p:spPr>
          <a:xfrm>
            <a:off x="350514" y="171711"/>
            <a:ext cx="360000" cy="360000"/>
          </a:xfrm>
          <a:prstGeom prst="ellipse">
            <a:avLst/>
          </a:prstGeom>
          <a:solidFill>
            <a:srgbClr val="004D8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90000" rIns="91440" bIns="90000" rtlCol="0" anchor="ctr"/>
          <a:lstStyle/>
          <a:p>
            <a:pPr algn="ctr"/>
            <a:r>
              <a:rPr lang="en-US" altLang="ko-KR" b="1"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1</a:t>
            </a:r>
          </a:p>
        </p:txBody>
      </p:sp>
      <p:sp>
        <p:nvSpPr>
          <p:cNvPr id="13" name="슬라이드 번호 개체 틀 9">
            <a:extLst>
              <a:ext uri="{FF2B5EF4-FFF2-40B4-BE49-F238E27FC236}">
                <a16:creationId xmlns:a16="http://schemas.microsoft.com/office/drawing/2014/main" id="{C92D667F-5201-5C08-4A66-7E95F6BD8ADC}"/>
              </a:ext>
            </a:extLst>
          </p:cNvPr>
          <p:cNvSpPr txBox="1">
            <a:spLocks/>
          </p:cNvSpPr>
          <p:nvPr/>
        </p:nvSpPr>
        <p:spPr>
          <a:xfrm>
            <a:off x="11757406" y="6498684"/>
            <a:ext cx="266065" cy="228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200" b="1" i="0" kern="1200">
                <a:solidFill>
                  <a:srgbClr val="0066A6"/>
                </a:solidFill>
                <a:latin typeface="Malgun Gothic"/>
                <a:ea typeface="+mn-ea"/>
                <a:cs typeface="Malgun Gothic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 marR="0" lvl="0" indent="0" algn="l" defTabSz="914400" rtl="0" eaLnBrk="1" fontAlgn="auto" latinLnBrk="1" hangingPunct="1">
              <a:lnSpc>
                <a:spcPct val="100000"/>
              </a:lnSpc>
              <a:spcBef>
                <a:spcPts val="20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lang="en-US" altLang="ko-KR" sz="1200" b="1" i="0" u="none" strike="noStrike" kern="1200" cap="none" spc="-25" normalizeH="0" baseline="0" noProof="0" smtClean="0">
                <a:ln>
                  <a:noFill/>
                </a:ln>
                <a:solidFill>
                  <a:srgbClr val="0066A6"/>
                </a:solidFill>
                <a:effectLst/>
                <a:uLnTx/>
                <a:uFillTx/>
                <a:latin typeface="Malgun Gothic"/>
                <a:ea typeface="맑은 고딕" panose="020B0503020000020004" pitchFamily="50" charset="-127"/>
              </a:rPr>
              <a:pPr marL="3810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204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ko-KR" altLang="en-US" sz="1200" b="1" i="0" u="none" strike="noStrike" kern="1200" cap="none" spc="-25" normalizeH="0" baseline="0" noProof="0">
              <a:ln>
                <a:noFill/>
              </a:ln>
              <a:solidFill>
                <a:srgbClr val="0066A6"/>
              </a:solidFill>
              <a:effectLst/>
              <a:uLnTx/>
              <a:uFillTx/>
              <a:latin typeface="Malgun Gothic"/>
              <a:ea typeface="맑은 고딕" panose="020B050302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71A9F86-F936-3049-3152-D9B0931D4F89}"/>
              </a:ext>
            </a:extLst>
          </p:cNvPr>
          <p:cNvSpPr txBox="1"/>
          <p:nvPr/>
        </p:nvSpPr>
        <p:spPr>
          <a:xfrm>
            <a:off x="403858" y="934204"/>
            <a:ext cx="10949941" cy="460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spcAft>
                <a:spcPts val="800"/>
              </a:spcAft>
            </a:pPr>
            <a:r>
              <a:rPr lang="ko-KR" altLang="en-US" b="1" spc="-5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0165A5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겨울 주중</a:t>
            </a:r>
            <a:r>
              <a:rPr lang="en-US" altLang="ko-KR" b="1" spc="-5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0165A5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b="1" spc="-5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0165A5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주말 데이터 분포 확인</a:t>
            </a:r>
            <a:endParaRPr lang="en-US" altLang="ko-KR" b="1" spc="-5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0165A5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7D2BF54-70B4-174E-97A5-2E22B11DD748}"/>
              </a:ext>
            </a:extLst>
          </p:cNvPr>
          <p:cNvSpPr txBox="1"/>
          <p:nvPr/>
        </p:nvSpPr>
        <p:spPr>
          <a:xfrm>
            <a:off x="10742625" y="1511057"/>
            <a:ext cx="1280846" cy="8052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spcAft>
                <a:spcPts val="800"/>
              </a:spcAft>
            </a:pPr>
            <a:r>
              <a:rPr lang="ko-KR" altLang="en-US" sz="1400" b="1" spc="-50" err="1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chemeClr val="tx2">
                    <a:lumMod val="40000"/>
                    <a:lumOff val="6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하늘색：주중</a:t>
            </a:r>
            <a:endParaRPr lang="en-US" altLang="ko-KR" sz="1400" b="1" spc="-5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chemeClr val="tx2">
                  <a:lumMod val="40000"/>
                  <a:lumOff val="60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atinLnBrk="0">
              <a:lnSpc>
                <a:spcPct val="150000"/>
              </a:lnSpc>
              <a:spcAft>
                <a:spcPts val="800"/>
              </a:spcAft>
            </a:pPr>
            <a:r>
              <a:rPr lang="ko-KR" altLang="en-US" sz="1400" b="1" spc="-50" err="1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주황색：주말</a:t>
            </a:r>
            <a:endParaRPr lang="en-US" altLang="ko-KR" sz="1400" b="1" spc="-5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chemeClr val="accent6">
                  <a:lumMod val="60000"/>
                  <a:lumOff val="40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6" name="그림 5" descr="텍스트, 도표, 라인, 그래프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41939405-91A0-9CBA-2643-7328DF0029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7007" y="2312933"/>
            <a:ext cx="5871007" cy="3467130"/>
          </a:xfrm>
          <a:prstGeom prst="rect">
            <a:avLst/>
          </a:prstGeom>
        </p:spPr>
      </p:pic>
      <p:pic>
        <p:nvPicPr>
          <p:cNvPr id="12" name="그림 11" descr="텍스트, 도표, 라인, 그래프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059CC3E8-D455-0E29-0648-8773A20A76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86" y="2316342"/>
            <a:ext cx="5871007" cy="346372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4F8D241-EF15-604B-3BD2-E1B20C827E0F}"/>
              </a:ext>
            </a:extLst>
          </p:cNvPr>
          <p:cNvSpPr txBox="1"/>
          <p:nvPr/>
        </p:nvSpPr>
        <p:spPr>
          <a:xfrm>
            <a:off x="403858" y="5846562"/>
            <a:ext cx="2906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C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데이터 분포</a:t>
            </a:r>
            <a:r>
              <a:rPr lang="en-US" altLang="ko-KR" dirty="0">
                <a:solidFill>
                  <a:srgbClr val="C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</a:t>
            </a:r>
            <a:r>
              <a:rPr lang="ko-KR" altLang="en-US" dirty="0">
                <a:solidFill>
                  <a:srgbClr val="C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약 </a:t>
            </a:r>
            <a:r>
              <a:rPr lang="en-US" altLang="ko-KR" dirty="0">
                <a:solidFill>
                  <a:srgbClr val="C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480~2300</a:t>
            </a:r>
            <a:endParaRPr lang="ko-KR" altLang="en-US" dirty="0">
              <a:solidFill>
                <a:srgbClr val="C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03474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20E7AA-3736-533D-8F15-FBB31247F0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0F81123E-56FB-8E09-F7B3-927490ABD35A}"/>
              </a:ext>
            </a:extLst>
          </p:cNvPr>
          <p:cNvCxnSpPr>
            <a:cxnSpLocks/>
          </p:cNvCxnSpPr>
          <p:nvPr/>
        </p:nvCxnSpPr>
        <p:spPr>
          <a:xfrm>
            <a:off x="336000" y="642106"/>
            <a:ext cx="11520000" cy="0"/>
          </a:xfrm>
          <a:prstGeom prst="line">
            <a:avLst/>
          </a:prstGeom>
          <a:ln w="38100">
            <a:solidFill>
              <a:srgbClr val="004D8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87DD0DF-B0E8-47D0-6BEA-CBEF0AEFBBEA}"/>
              </a:ext>
            </a:extLst>
          </p:cNvPr>
          <p:cNvSpPr txBox="1"/>
          <p:nvPr/>
        </p:nvSpPr>
        <p:spPr>
          <a:xfrm>
            <a:off x="703470" y="84654"/>
            <a:ext cx="10783611" cy="454292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pple SD Gothic Neo ExtraBold" panose="02000300000000000000" pitchFamily="2" charset="-127"/>
                <a:ea typeface="Apple SD Gothic Neo ExtraBold"/>
              </a:rPr>
              <a:t>데이터 </a:t>
            </a:r>
            <a:r>
              <a:rPr lang="ko-KR" altLang="en-US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Apple SD Gothic Neo ExtraBold" panose="02000300000000000000" pitchFamily="2" charset="-127"/>
                <a:ea typeface="Apple SD Gothic Neo ExtraBold"/>
              </a:rPr>
              <a:t>전처리</a:t>
            </a:r>
            <a:endParaRPr lang="en-US" altLang="ko-KR" b="1" dirty="0">
              <a:ln>
                <a:solidFill>
                  <a:schemeClr val="accent1">
                    <a:alpha val="0"/>
                  </a:schemeClr>
                </a:solidFill>
              </a:ln>
              <a:latin typeface="Apple SD Gothic Neo ExtraBold" panose="02000300000000000000" pitchFamily="2" charset="-127"/>
              <a:ea typeface="Apple SD Gothic Neo ExtraBold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6D733A93-38E3-F9D6-2BE3-60E6D7DEEEBC}"/>
              </a:ext>
            </a:extLst>
          </p:cNvPr>
          <p:cNvSpPr/>
          <p:nvPr/>
        </p:nvSpPr>
        <p:spPr>
          <a:xfrm>
            <a:off x="350514" y="171711"/>
            <a:ext cx="360000" cy="360000"/>
          </a:xfrm>
          <a:prstGeom prst="ellipse">
            <a:avLst/>
          </a:prstGeom>
          <a:solidFill>
            <a:srgbClr val="004D8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90000" rIns="91440" bIns="90000" rtlCol="0" anchor="ctr"/>
          <a:lstStyle/>
          <a:p>
            <a:pPr algn="ctr"/>
            <a:r>
              <a:rPr lang="en-US" altLang="ko-KR" b="1"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1</a:t>
            </a:r>
          </a:p>
        </p:txBody>
      </p:sp>
      <p:sp>
        <p:nvSpPr>
          <p:cNvPr id="13" name="슬라이드 번호 개체 틀 9">
            <a:extLst>
              <a:ext uri="{FF2B5EF4-FFF2-40B4-BE49-F238E27FC236}">
                <a16:creationId xmlns:a16="http://schemas.microsoft.com/office/drawing/2014/main" id="{042B6419-2CEE-04E2-837E-30607748F439}"/>
              </a:ext>
            </a:extLst>
          </p:cNvPr>
          <p:cNvSpPr txBox="1">
            <a:spLocks/>
          </p:cNvSpPr>
          <p:nvPr/>
        </p:nvSpPr>
        <p:spPr>
          <a:xfrm>
            <a:off x="11757406" y="6498684"/>
            <a:ext cx="266065" cy="228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200" b="1" i="0" kern="1200">
                <a:solidFill>
                  <a:srgbClr val="0066A6"/>
                </a:solidFill>
                <a:latin typeface="Malgun Gothic"/>
                <a:ea typeface="+mn-ea"/>
                <a:cs typeface="Malgun Gothic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 marR="0" lvl="0" indent="0" algn="l" defTabSz="914400" rtl="0" eaLnBrk="1" fontAlgn="auto" latinLnBrk="1" hangingPunct="1">
              <a:lnSpc>
                <a:spcPct val="100000"/>
              </a:lnSpc>
              <a:spcBef>
                <a:spcPts val="20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lang="en-US" altLang="ko-KR" sz="1200" b="1" i="0" u="none" strike="noStrike" kern="1200" cap="none" spc="-25" normalizeH="0" baseline="0" noProof="0" smtClean="0">
                <a:ln>
                  <a:noFill/>
                </a:ln>
                <a:solidFill>
                  <a:srgbClr val="0066A6"/>
                </a:solidFill>
                <a:effectLst/>
                <a:uLnTx/>
                <a:uFillTx/>
                <a:latin typeface="Malgun Gothic"/>
                <a:ea typeface="맑은 고딕" panose="020B0503020000020004" pitchFamily="50" charset="-127"/>
              </a:rPr>
              <a:pPr marL="3810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204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ko-KR" altLang="en-US" sz="1200" b="1" i="0" u="none" strike="noStrike" kern="1200" cap="none" spc="-25" normalizeH="0" baseline="0" noProof="0">
              <a:ln>
                <a:noFill/>
              </a:ln>
              <a:solidFill>
                <a:srgbClr val="0066A6"/>
              </a:solidFill>
              <a:effectLst/>
              <a:uLnTx/>
              <a:uFillTx/>
              <a:latin typeface="Malgun Gothic"/>
              <a:ea typeface="맑은 고딕" panose="020B050302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C2A20A-C513-CD72-0960-CEC2D2914252}"/>
              </a:ext>
            </a:extLst>
          </p:cNvPr>
          <p:cNvSpPr txBox="1"/>
          <p:nvPr/>
        </p:nvSpPr>
        <p:spPr>
          <a:xfrm>
            <a:off x="403858" y="934204"/>
            <a:ext cx="10949941" cy="460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spcAft>
                <a:spcPts val="800"/>
              </a:spcAft>
            </a:pPr>
            <a:r>
              <a:rPr lang="ko-KR" altLang="en-US" b="1" spc="-5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0165A5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봄 주중 데이터 정규화</a:t>
            </a:r>
            <a:endParaRPr lang="en-US" altLang="ko-KR" b="1" spc="-5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0165A5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7" name="그림 6" descr="텍스트, 스케치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83B6055E-F444-8E40-BD8F-39FCE32C1C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000" y="1394330"/>
            <a:ext cx="4516048" cy="269883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1CCB509-D70B-B798-FEA5-7DFDDA3D1F48}"/>
              </a:ext>
            </a:extLst>
          </p:cNvPr>
          <p:cNvSpPr txBox="1"/>
          <p:nvPr/>
        </p:nvSpPr>
        <p:spPr>
          <a:xfrm>
            <a:off x="4771025" y="1622192"/>
            <a:ext cx="3195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MinMaxScaler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를 통해 정규화</a:t>
            </a:r>
          </a:p>
        </p:txBody>
      </p:sp>
      <p:pic>
        <p:nvPicPr>
          <p:cNvPr id="14" name="그림 13" descr="텍스트, 라인, 그래프, 폰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03FD3A87-046D-3CBA-6278-2228EE57D5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9228" y="4093164"/>
            <a:ext cx="7584243" cy="232259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1B7E715-2E15-C62B-18CF-659EC703CC0A}"/>
              </a:ext>
            </a:extLst>
          </p:cNvPr>
          <p:cNvSpPr txBox="1"/>
          <p:nvPr/>
        </p:nvSpPr>
        <p:spPr>
          <a:xfrm>
            <a:off x="1007502" y="4284966"/>
            <a:ext cx="35767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AutoEncoder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를 통해 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Target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검출</a:t>
            </a: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(Target: 56)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121823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733602-5BCD-22EF-7B6D-7AF0AD6E65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8220E7A4-43E6-1BA4-0C11-8CB815D12A43}"/>
              </a:ext>
            </a:extLst>
          </p:cNvPr>
          <p:cNvCxnSpPr>
            <a:cxnSpLocks/>
          </p:cNvCxnSpPr>
          <p:nvPr/>
        </p:nvCxnSpPr>
        <p:spPr>
          <a:xfrm>
            <a:off x="336000" y="642106"/>
            <a:ext cx="11520000" cy="0"/>
          </a:xfrm>
          <a:prstGeom prst="line">
            <a:avLst/>
          </a:prstGeom>
          <a:ln w="38100">
            <a:solidFill>
              <a:srgbClr val="004D8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FD4E125C-D8C4-B4D3-478B-7508405197A8}"/>
              </a:ext>
            </a:extLst>
          </p:cNvPr>
          <p:cNvSpPr txBox="1"/>
          <p:nvPr/>
        </p:nvSpPr>
        <p:spPr>
          <a:xfrm>
            <a:off x="703470" y="84654"/>
            <a:ext cx="10783611" cy="454292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pple SD Gothic Neo ExtraBold" panose="02000300000000000000" pitchFamily="2" charset="-127"/>
                <a:ea typeface="Apple SD Gothic Neo ExtraBold"/>
              </a:rPr>
              <a:t>데이터 </a:t>
            </a:r>
            <a:r>
              <a:rPr lang="ko-KR" altLang="en-US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Apple SD Gothic Neo ExtraBold" panose="02000300000000000000" pitchFamily="2" charset="-127"/>
                <a:ea typeface="Apple SD Gothic Neo ExtraBold"/>
              </a:rPr>
              <a:t>전처리</a:t>
            </a:r>
            <a:endParaRPr lang="en-US" altLang="ko-KR" b="1" dirty="0">
              <a:ln>
                <a:solidFill>
                  <a:schemeClr val="accent1">
                    <a:alpha val="0"/>
                  </a:schemeClr>
                </a:solidFill>
              </a:ln>
              <a:latin typeface="Apple SD Gothic Neo ExtraBold" panose="02000300000000000000" pitchFamily="2" charset="-127"/>
              <a:ea typeface="Apple SD Gothic Neo ExtraBold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EECF6201-EFAE-5975-7B00-A4ABB8866EDB}"/>
              </a:ext>
            </a:extLst>
          </p:cNvPr>
          <p:cNvSpPr/>
          <p:nvPr/>
        </p:nvSpPr>
        <p:spPr>
          <a:xfrm>
            <a:off x="350514" y="171711"/>
            <a:ext cx="360000" cy="360000"/>
          </a:xfrm>
          <a:prstGeom prst="ellipse">
            <a:avLst/>
          </a:prstGeom>
          <a:solidFill>
            <a:srgbClr val="004D8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90000" rIns="91440" bIns="90000" rtlCol="0" anchor="ctr"/>
          <a:lstStyle/>
          <a:p>
            <a:pPr algn="ctr"/>
            <a:r>
              <a:rPr lang="en-US" altLang="ko-KR" b="1"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1</a:t>
            </a:r>
          </a:p>
        </p:txBody>
      </p:sp>
      <p:sp>
        <p:nvSpPr>
          <p:cNvPr id="13" name="슬라이드 번호 개체 틀 9">
            <a:extLst>
              <a:ext uri="{FF2B5EF4-FFF2-40B4-BE49-F238E27FC236}">
                <a16:creationId xmlns:a16="http://schemas.microsoft.com/office/drawing/2014/main" id="{FE6DA675-5F33-1840-2755-0DBD905791B1}"/>
              </a:ext>
            </a:extLst>
          </p:cNvPr>
          <p:cNvSpPr txBox="1">
            <a:spLocks/>
          </p:cNvSpPr>
          <p:nvPr/>
        </p:nvSpPr>
        <p:spPr>
          <a:xfrm>
            <a:off x="11757406" y="6498684"/>
            <a:ext cx="266065" cy="228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200" b="1" i="0" kern="1200">
                <a:solidFill>
                  <a:srgbClr val="0066A6"/>
                </a:solidFill>
                <a:latin typeface="Malgun Gothic"/>
                <a:ea typeface="+mn-ea"/>
                <a:cs typeface="Malgun Gothic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 marR="0" lvl="0" indent="0" algn="l" defTabSz="914400" rtl="0" eaLnBrk="1" fontAlgn="auto" latinLnBrk="1" hangingPunct="1">
              <a:lnSpc>
                <a:spcPct val="100000"/>
              </a:lnSpc>
              <a:spcBef>
                <a:spcPts val="20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lang="en-US" altLang="ko-KR" sz="1200" b="1" i="0" u="none" strike="noStrike" kern="1200" cap="none" spc="-25" normalizeH="0" baseline="0" noProof="0" smtClean="0">
                <a:ln>
                  <a:noFill/>
                </a:ln>
                <a:solidFill>
                  <a:srgbClr val="0066A6"/>
                </a:solidFill>
                <a:effectLst/>
                <a:uLnTx/>
                <a:uFillTx/>
                <a:latin typeface="Malgun Gothic"/>
                <a:ea typeface="맑은 고딕" panose="020B0503020000020004" pitchFamily="50" charset="-127"/>
              </a:rPr>
              <a:pPr marL="3810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204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ko-KR" altLang="en-US" sz="1200" b="1" i="0" u="none" strike="noStrike" kern="1200" cap="none" spc="-25" normalizeH="0" baseline="0" noProof="0">
              <a:ln>
                <a:noFill/>
              </a:ln>
              <a:solidFill>
                <a:srgbClr val="0066A6"/>
              </a:solidFill>
              <a:effectLst/>
              <a:uLnTx/>
              <a:uFillTx/>
              <a:latin typeface="Malgun Gothic"/>
              <a:ea typeface="맑은 고딕" panose="020B050302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11CF68E-AB11-AD5C-0C14-5DB19B85E247}"/>
              </a:ext>
            </a:extLst>
          </p:cNvPr>
          <p:cNvSpPr txBox="1"/>
          <p:nvPr/>
        </p:nvSpPr>
        <p:spPr>
          <a:xfrm>
            <a:off x="403858" y="934204"/>
            <a:ext cx="10949941" cy="460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spcAft>
                <a:spcPts val="800"/>
              </a:spcAft>
            </a:pPr>
            <a:r>
              <a:rPr lang="ko-KR" altLang="en-US" b="1" spc="-5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0165A5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봄 데이터 이상치 검출</a:t>
            </a:r>
            <a:endParaRPr lang="en-US" altLang="ko-KR" b="1" spc="-5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0165A5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5" name="그림 4" descr="텍스트, 도표, 지도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B7EB2F7B-7615-3277-E1D1-EA4AD442ED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8052" y="1496519"/>
            <a:ext cx="8561551" cy="5116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5194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89B4A5-A152-BD7F-7ABD-E0B27115D4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806C13CC-BED2-9402-F5C4-1B0B419260C1}"/>
              </a:ext>
            </a:extLst>
          </p:cNvPr>
          <p:cNvCxnSpPr>
            <a:cxnSpLocks/>
          </p:cNvCxnSpPr>
          <p:nvPr/>
        </p:nvCxnSpPr>
        <p:spPr>
          <a:xfrm>
            <a:off x="336000" y="642106"/>
            <a:ext cx="11520000" cy="0"/>
          </a:xfrm>
          <a:prstGeom prst="line">
            <a:avLst/>
          </a:prstGeom>
          <a:ln w="38100">
            <a:solidFill>
              <a:srgbClr val="004D8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4F54CFCF-ADAF-B5E4-5C64-D94489A55710}"/>
              </a:ext>
            </a:extLst>
          </p:cNvPr>
          <p:cNvSpPr txBox="1"/>
          <p:nvPr/>
        </p:nvSpPr>
        <p:spPr>
          <a:xfrm>
            <a:off x="703470" y="84654"/>
            <a:ext cx="10783611" cy="454292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pple SD Gothic Neo ExtraBold" panose="02000300000000000000" pitchFamily="2" charset="-127"/>
                <a:ea typeface="Apple SD Gothic Neo ExtraBold"/>
              </a:rPr>
              <a:t>데이터 </a:t>
            </a:r>
            <a:r>
              <a:rPr lang="ko-KR" altLang="en-US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Apple SD Gothic Neo ExtraBold" panose="02000300000000000000" pitchFamily="2" charset="-127"/>
                <a:ea typeface="Apple SD Gothic Neo ExtraBold"/>
              </a:rPr>
              <a:t>전처리</a:t>
            </a:r>
            <a:endParaRPr lang="en-US" altLang="ko-KR" b="1" dirty="0">
              <a:ln>
                <a:solidFill>
                  <a:schemeClr val="accent1">
                    <a:alpha val="0"/>
                  </a:schemeClr>
                </a:solidFill>
              </a:ln>
              <a:latin typeface="Apple SD Gothic Neo ExtraBold" panose="02000300000000000000" pitchFamily="2" charset="-127"/>
              <a:ea typeface="Apple SD Gothic Neo ExtraBold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C258EF26-CBD9-FE62-2BF9-68048B0B8CAB}"/>
              </a:ext>
            </a:extLst>
          </p:cNvPr>
          <p:cNvSpPr/>
          <p:nvPr/>
        </p:nvSpPr>
        <p:spPr>
          <a:xfrm>
            <a:off x="350514" y="171711"/>
            <a:ext cx="360000" cy="360000"/>
          </a:xfrm>
          <a:prstGeom prst="ellipse">
            <a:avLst/>
          </a:prstGeom>
          <a:solidFill>
            <a:srgbClr val="004D8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90000" rIns="91440" bIns="90000" rtlCol="0" anchor="ctr"/>
          <a:lstStyle/>
          <a:p>
            <a:pPr algn="ctr"/>
            <a:r>
              <a:rPr lang="en-US" altLang="ko-KR" b="1"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1</a:t>
            </a:r>
          </a:p>
        </p:txBody>
      </p:sp>
      <p:sp>
        <p:nvSpPr>
          <p:cNvPr id="13" name="슬라이드 번호 개체 틀 9">
            <a:extLst>
              <a:ext uri="{FF2B5EF4-FFF2-40B4-BE49-F238E27FC236}">
                <a16:creationId xmlns:a16="http://schemas.microsoft.com/office/drawing/2014/main" id="{1AA06BFA-4F08-AEB1-F1C5-1B1ECCDE16EC}"/>
              </a:ext>
            </a:extLst>
          </p:cNvPr>
          <p:cNvSpPr txBox="1">
            <a:spLocks/>
          </p:cNvSpPr>
          <p:nvPr/>
        </p:nvSpPr>
        <p:spPr>
          <a:xfrm>
            <a:off x="11757406" y="6498684"/>
            <a:ext cx="266065" cy="228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200" b="1" i="0" kern="1200">
                <a:solidFill>
                  <a:srgbClr val="0066A6"/>
                </a:solidFill>
                <a:latin typeface="Malgun Gothic"/>
                <a:ea typeface="+mn-ea"/>
                <a:cs typeface="Malgun Gothic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 marR="0" lvl="0" indent="0" algn="l" defTabSz="914400" rtl="0" eaLnBrk="1" fontAlgn="auto" latinLnBrk="1" hangingPunct="1">
              <a:lnSpc>
                <a:spcPct val="100000"/>
              </a:lnSpc>
              <a:spcBef>
                <a:spcPts val="20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lang="en-US" altLang="ko-KR" sz="1200" b="1" i="0" u="none" strike="noStrike" kern="1200" cap="none" spc="-25" normalizeH="0" baseline="0" noProof="0" smtClean="0">
                <a:ln>
                  <a:noFill/>
                </a:ln>
                <a:solidFill>
                  <a:srgbClr val="0066A6"/>
                </a:solidFill>
                <a:effectLst/>
                <a:uLnTx/>
                <a:uFillTx/>
                <a:latin typeface="Malgun Gothic"/>
                <a:ea typeface="맑은 고딕" panose="020B0503020000020004" pitchFamily="50" charset="-127"/>
              </a:rPr>
              <a:pPr marL="3810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204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ko-KR" altLang="en-US" sz="1200" b="1" i="0" u="none" strike="noStrike" kern="1200" cap="none" spc="-25" normalizeH="0" baseline="0" noProof="0">
              <a:ln>
                <a:noFill/>
              </a:ln>
              <a:solidFill>
                <a:srgbClr val="0066A6"/>
              </a:solidFill>
              <a:effectLst/>
              <a:uLnTx/>
              <a:uFillTx/>
              <a:latin typeface="Malgun Gothic"/>
              <a:ea typeface="맑은 고딕" panose="020B050302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55AE7C5-8757-961B-105D-B9546BEBD707}"/>
              </a:ext>
            </a:extLst>
          </p:cNvPr>
          <p:cNvSpPr txBox="1"/>
          <p:nvPr/>
        </p:nvSpPr>
        <p:spPr>
          <a:xfrm>
            <a:off x="403858" y="934204"/>
            <a:ext cx="10949941" cy="460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spcAft>
                <a:spcPts val="800"/>
              </a:spcAft>
            </a:pPr>
            <a:r>
              <a:rPr lang="ko-KR" altLang="en-US" b="1" spc="-5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0165A5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봄 데이터 이상치 검출 </a:t>
            </a:r>
            <a:r>
              <a:rPr lang="en-US" altLang="ko-KR" b="1" spc="-5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0165A5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– </a:t>
            </a:r>
            <a:r>
              <a:rPr lang="ko-KR" altLang="en-US" b="1" spc="-5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0165A5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원본 데이터</a:t>
            </a:r>
            <a:endParaRPr lang="en-US" altLang="ko-KR" b="1" spc="-5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0165A5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9" name="그림 8" descr="텍스트, 도표, 그래프, 라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980DC74D-21A2-5ED8-0C84-73269D3C96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2485" y="1500512"/>
            <a:ext cx="8657118" cy="5112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5200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DF9770-441C-FF94-CA56-B5D28FE4AC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490D0F2F-27B8-AFD0-6BB5-B10A0A1416BB}"/>
              </a:ext>
            </a:extLst>
          </p:cNvPr>
          <p:cNvCxnSpPr>
            <a:cxnSpLocks/>
          </p:cNvCxnSpPr>
          <p:nvPr/>
        </p:nvCxnSpPr>
        <p:spPr>
          <a:xfrm>
            <a:off x="336000" y="642106"/>
            <a:ext cx="11520000" cy="0"/>
          </a:xfrm>
          <a:prstGeom prst="line">
            <a:avLst/>
          </a:prstGeom>
          <a:ln w="38100">
            <a:solidFill>
              <a:srgbClr val="004D8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788D9B81-2EB2-5789-0B5B-51376D6CF2FC}"/>
              </a:ext>
            </a:extLst>
          </p:cNvPr>
          <p:cNvSpPr txBox="1"/>
          <p:nvPr/>
        </p:nvSpPr>
        <p:spPr>
          <a:xfrm>
            <a:off x="703470" y="84654"/>
            <a:ext cx="10783611" cy="454292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pple SD Gothic Neo ExtraBold" panose="02000300000000000000" pitchFamily="2" charset="-127"/>
                <a:ea typeface="Apple SD Gothic Neo ExtraBold"/>
              </a:rPr>
              <a:t>데이터 </a:t>
            </a:r>
            <a:r>
              <a:rPr lang="ko-KR" altLang="en-US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Apple SD Gothic Neo ExtraBold" panose="02000300000000000000" pitchFamily="2" charset="-127"/>
                <a:ea typeface="Apple SD Gothic Neo ExtraBold"/>
              </a:rPr>
              <a:t>전처리</a:t>
            </a:r>
            <a:endParaRPr lang="en-US" altLang="ko-KR" b="1" dirty="0">
              <a:ln>
                <a:solidFill>
                  <a:schemeClr val="accent1">
                    <a:alpha val="0"/>
                  </a:schemeClr>
                </a:solidFill>
              </a:ln>
              <a:latin typeface="Apple SD Gothic Neo ExtraBold" panose="02000300000000000000" pitchFamily="2" charset="-127"/>
              <a:ea typeface="Apple SD Gothic Neo ExtraBold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38D9C961-B41F-8DA4-669E-FED2B6477AEC}"/>
              </a:ext>
            </a:extLst>
          </p:cNvPr>
          <p:cNvSpPr/>
          <p:nvPr/>
        </p:nvSpPr>
        <p:spPr>
          <a:xfrm>
            <a:off x="350514" y="171711"/>
            <a:ext cx="360000" cy="360000"/>
          </a:xfrm>
          <a:prstGeom prst="ellipse">
            <a:avLst/>
          </a:prstGeom>
          <a:solidFill>
            <a:srgbClr val="004D8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90000" rIns="91440" bIns="90000" rtlCol="0" anchor="ctr"/>
          <a:lstStyle/>
          <a:p>
            <a:pPr algn="ctr"/>
            <a:r>
              <a:rPr lang="en-US" altLang="ko-KR" b="1"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1</a:t>
            </a:r>
          </a:p>
        </p:txBody>
      </p:sp>
      <p:sp>
        <p:nvSpPr>
          <p:cNvPr id="13" name="슬라이드 번호 개체 틀 9">
            <a:extLst>
              <a:ext uri="{FF2B5EF4-FFF2-40B4-BE49-F238E27FC236}">
                <a16:creationId xmlns:a16="http://schemas.microsoft.com/office/drawing/2014/main" id="{FFE8E758-64E9-32D3-75C8-274ACC13BD47}"/>
              </a:ext>
            </a:extLst>
          </p:cNvPr>
          <p:cNvSpPr txBox="1">
            <a:spLocks/>
          </p:cNvSpPr>
          <p:nvPr/>
        </p:nvSpPr>
        <p:spPr>
          <a:xfrm>
            <a:off x="11757406" y="6498684"/>
            <a:ext cx="266065" cy="228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200" b="1" i="0" kern="1200">
                <a:solidFill>
                  <a:srgbClr val="0066A6"/>
                </a:solidFill>
                <a:latin typeface="Malgun Gothic"/>
                <a:ea typeface="+mn-ea"/>
                <a:cs typeface="Malgun Gothic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 marR="0" lvl="0" indent="0" algn="l" defTabSz="914400" rtl="0" eaLnBrk="1" fontAlgn="auto" latinLnBrk="1" hangingPunct="1">
              <a:lnSpc>
                <a:spcPct val="100000"/>
              </a:lnSpc>
              <a:spcBef>
                <a:spcPts val="20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lang="en-US" altLang="ko-KR" sz="1200" b="1" i="0" u="none" strike="noStrike" kern="1200" cap="none" spc="-25" normalizeH="0" baseline="0" noProof="0" smtClean="0">
                <a:ln>
                  <a:noFill/>
                </a:ln>
                <a:solidFill>
                  <a:srgbClr val="0066A6"/>
                </a:solidFill>
                <a:effectLst/>
                <a:uLnTx/>
                <a:uFillTx/>
                <a:latin typeface="Malgun Gothic"/>
                <a:ea typeface="맑은 고딕" panose="020B0503020000020004" pitchFamily="50" charset="-127"/>
              </a:rPr>
              <a:pPr marL="3810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204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ko-KR" altLang="en-US" sz="1200" b="1" i="0" u="none" strike="noStrike" kern="1200" cap="none" spc="-25" normalizeH="0" baseline="0" noProof="0">
              <a:ln>
                <a:noFill/>
              </a:ln>
              <a:solidFill>
                <a:srgbClr val="0066A6"/>
              </a:solidFill>
              <a:effectLst/>
              <a:uLnTx/>
              <a:uFillTx/>
              <a:latin typeface="Malgun Gothic"/>
              <a:ea typeface="맑은 고딕" panose="020B050302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BDB94B1-58F4-174A-F675-7A124930B621}"/>
              </a:ext>
            </a:extLst>
          </p:cNvPr>
          <p:cNvSpPr txBox="1"/>
          <p:nvPr/>
        </p:nvSpPr>
        <p:spPr>
          <a:xfrm>
            <a:off x="403858" y="934204"/>
            <a:ext cx="10949941" cy="460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spcAft>
                <a:spcPts val="800"/>
              </a:spcAft>
            </a:pPr>
            <a:r>
              <a:rPr lang="ko-KR" altLang="en-US" b="1" spc="-5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0165A5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봄 데이터 이상치 검출 </a:t>
            </a:r>
            <a:r>
              <a:rPr lang="en-US" altLang="ko-KR" b="1" spc="-5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0165A5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– </a:t>
            </a:r>
            <a:r>
              <a:rPr lang="ko-KR" altLang="en-US" b="1" spc="-5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0165A5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원본 데이터</a:t>
            </a:r>
            <a:endParaRPr lang="en-US" altLang="ko-KR" b="1" spc="-5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0165A5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E1E028A-3CB3-BCF1-6B75-43F9147A31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42" y="2087674"/>
            <a:ext cx="5716686" cy="337599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FA1D1A5-2A4A-041F-5539-3C869DD3DB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275" y="2087674"/>
            <a:ext cx="5716686" cy="33759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06249ED-FC3B-D6F7-3E42-AFCD005A59F8}"/>
              </a:ext>
            </a:extLst>
          </p:cNvPr>
          <p:cNvSpPr txBox="1"/>
          <p:nvPr/>
        </p:nvSpPr>
        <p:spPr>
          <a:xfrm>
            <a:off x="10234811" y="5427179"/>
            <a:ext cx="17950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이상값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</a:t>
            </a:r>
            <a:r>
              <a:rPr lang="en-US" altLang="ko-KR" dirty="0">
                <a:solidFill>
                  <a:srgbClr val="C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5043</a:t>
            </a:r>
            <a:endParaRPr lang="ko-KR" altLang="en-US" dirty="0">
              <a:solidFill>
                <a:srgbClr val="C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7821C6B-6E69-B367-7DD4-0BF3A8258D8F}"/>
              </a:ext>
            </a:extLst>
          </p:cNvPr>
          <p:cNvSpPr txBox="1"/>
          <p:nvPr/>
        </p:nvSpPr>
        <p:spPr>
          <a:xfrm>
            <a:off x="407607" y="5427179"/>
            <a:ext cx="22958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정상 데이터의 분포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</a:t>
            </a:r>
            <a:r>
              <a:rPr lang="ko-KR" altLang="en-US" dirty="0">
                <a:solidFill>
                  <a:srgbClr val="0070C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약 </a:t>
            </a:r>
            <a:r>
              <a:rPr lang="en-US" altLang="ko-KR" dirty="0">
                <a:solidFill>
                  <a:srgbClr val="0070C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400~4500</a:t>
            </a:r>
            <a:endParaRPr lang="ko-KR" altLang="en-US" dirty="0">
              <a:solidFill>
                <a:srgbClr val="0070C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594767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336AC0-7E61-6037-8E68-58D6BBE4F6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08687083-F09C-2B59-7FE8-5CEA85737760}"/>
              </a:ext>
            </a:extLst>
          </p:cNvPr>
          <p:cNvGrpSpPr/>
          <p:nvPr/>
        </p:nvGrpSpPr>
        <p:grpSpPr>
          <a:xfrm>
            <a:off x="3086090" y="2106175"/>
            <a:ext cx="6019820" cy="4137638"/>
            <a:chOff x="3268979" y="736197"/>
            <a:chExt cx="5651754" cy="4137638"/>
          </a:xfrm>
        </p:grpSpPr>
        <p:pic>
          <p:nvPicPr>
            <p:cNvPr id="2" name="object 2">
              <a:extLst>
                <a:ext uri="{FF2B5EF4-FFF2-40B4-BE49-F238E27FC236}">
                  <a16:creationId xmlns:a16="http://schemas.microsoft.com/office/drawing/2014/main" id="{82BFA85E-0D91-FBB4-A66B-57D3B1FEE0AC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 flipH="1">
              <a:off x="3270122" y="736197"/>
              <a:ext cx="48538" cy="844892"/>
            </a:xfrm>
            <a:prstGeom prst="rect">
              <a:avLst/>
            </a:prstGeom>
          </p:spPr>
        </p:pic>
        <p:sp>
          <p:nvSpPr>
            <p:cNvPr id="3" name="object 3">
              <a:extLst>
                <a:ext uri="{FF2B5EF4-FFF2-40B4-BE49-F238E27FC236}">
                  <a16:creationId xmlns:a16="http://schemas.microsoft.com/office/drawing/2014/main" id="{2FEE43B5-AEC9-33D4-F5D1-06D02AC93E29}"/>
                </a:ext>
              </a:extLst>
            </p:cNvPr>
            <p:cNvSpPr txBox="1"/>
            <p:nvPr/>
          </p:nvSpPr>
          <p:spPr>
            <a:xfrm>
              <a:off x="3466592" y="736197"/>
              <a:ext cx="5224648" cy="640560"/>
            </a:xfrm>
            <a:prstGeom prst="rect">
              <a:avLst/>
            </a:prstGeom>
          </p:spPr>
          <p:txBody>
            <a:bodyPr vert="horz" wrap="square" lIns="0" tIns="50165" rIns="0" bIns="0" rtlCol="0">
              <a:spAutoFit/>
            </a:bodyPr>
            <a:lstStyle/>
            <a:p>
              <a:pPr marL="1270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395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b="0" i="0" u="none" strike="noStrike" kern="1200" cap="none" spc="0" normalizeH="0" baseline="0" noProof="0" err="1">
                  <a:ln>
                    <a:noFill/>
                  </a:ln>
                  <a:solidFill>
                    <a:srgbClr val="252525"/>
                  </a:solidFill>
                  <a:effectLst/>
                  <a:uLnTx/>
                  <a:uFillTx/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algun Gothic"/>
                </a:rPr>
                <a:t>TimesNet</a:t>
              </a:r>
              <a:r>
                <a:rPr lang="ko-KR" altLang="en-US" sz="1100">
                  <a:solidFill>
                    <a:srgbClr val="252525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algun Gothic"/>
                </a:rPr>
                <a:t>을 활용한 이상치 탐지 기법</a:t>
              </a:r>
              <a:endParaRPr lang="en-US" altLang="ko-KR" sz="1100">
                <a:solidFill>
                  <a:srgbClr val="252525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</a:endParaRPr>
            </a:p>
            <a:p>
              <a:pPr marL="1270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395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-10" normalizeH="0" baseline="0" noProof="0">
                  <a:ln>
                    <a:noFill/>
                  </a:ln>
                  <a:solidFill>
                    <a:srgbClr val="0066A6"/>
                  </a:solidFill>
                  <a:effectLst/>
                  <a:uLnTx/>
                  <a:uFillTx/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algun Gothic"/>
                </a:rPr>
                <a:t>CONTENTS</a:t>
              </a: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</a:endParaRPr>
            </a:p>
          </p:txBody>
        </p:sp>
        <p:pic>
          <p:nvPicPr>
            <p:cNvPr id="4" name="object 4">
              <a:extLst>
                <a:ext uri="{FF2B5EF4-FFF2-40B4-BE49-F238E27FC236}">
                  <a16:creationId xmlns:a16="http://schemas.microsoft.com/office/drawing/2014/main" id="{7F0DF478-9E15-300A-4139-ED16FB9612F3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68979" y="1872324"/>
              <a:ext cx="5651754" cy="720089"/>
            </a:xfrm>
            <a:prstGeom prst="rect">
              <a:avLst/>
            </a:prstGeom>
          </p:spPr>
        </p:pic>
        <p:sp>
          <p:nvSpPr>
            <p:cNvPr id="5" name="object 5">
              <a:extLst>
                <a:ext uri="{FF2B5EF4-FFF2-40B4-BE49-F238E27FC236}">
                  <a16:creationId xmlns:a16="http://schemas.microsoft.com/office/drawing/2014/main" id="{92304594-A4F5-6664-2BE7-A7FD2823AA70}"/>
                </a:ext>
              </a:extLst>
            </p:cNvPr>
            <p:cNvSpPr txBox="1"/>
            <p:nvPr/>
          </p:nvSpPr>
          <p:spPr>
            <a:xfrm>
              <a:off x="4635499" y="2071747"/>
              <a:ext cx="3203483" cy="321242"/>
            </a:xfrm>
            <a:prstGeom prst="rect">
              <a:avLst/>
            </a:prstGeom>
          </p:spPr>
          <p:txBody>
            <a:bodyPr vert="horz" wrap="square" lIns="0" tIns="13335" rIns="0" bIns="0" rtlCol="0">
              <a:spAutoFit/>
            </a:bodyPr>
            <a:lstStyle/>
            <a:p>
              <a:pPr marL="1270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105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000" b="1" spc="-10">
                  <a:solidFill>
                    <a:prstClr val="black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algun Gothic"/>
                </a:rPr>
                <a:t>데이터 </a:t>
              </a:r>
              <a:r>
                <a:rPr lang="ko-KR" altLang="en-US" sz="2000" b="1" spc="-10" err="1">
                  <a:solidFill>
                    <a:prstClr val="black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algun Gothic"/>
                </a:rPr>
                <a:t>전처리</a:t>
              </a:r>
              <a:endParaRPr kumimoji="0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</a:endParaRPr>
            </a:p>
          </p:txBody>
        </p:sp>
        <p:pic>
          <p:nvPicPr>
            <p:cNvPr id="6" name="object 6">
              <a:extLst>
                <a:ext uri="{FF2B5EF4-FFF2-40B4-BE49-F238E27FC236}">
                  <a16:creationId xmlns:a16="http://schemas.microsoft.com/office/drawing/2014/main" id="{0A38AC61-CD09-EA64-8B1A-D64E3EFE3FC4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68979" y="2661756"/>
              <a:ext cx="5651754" cy="720090"/>
            </a:xfrm>
            <a:prstGeom prst="rect">
              <a:avLst/>
            </a:prstGeom>
          </p:spPr>
        </p:pic>
        <p:sp>
          <p:nvSpPr>
            <p:cNvPr id="7" name="object 7">
              <a:extLst>
                <a:ext uri="{FF2B5EF4-FFF2-40B4-BE49-F238E27FC236}">
                  <a16:creationId xmlns:a16="http://schemas.microsoft.com/office/drawing/2014/main" id="{69FE88DB-82AD-13C8-FB9A-303E1EBC73A3}"/>
                </a:ext>
              </a:extLst>
            </p:cNvPr>
            <p:cNvSpPr txBox="1"/>
            <p:nvPr/>
          </p:nvSpPr>
          <p:spPr>
            <a:xfrm>
              <a:off x="4635500" y="2866584"/>
              <a:ext cx="4055741" cy="321242"/>
            </a:xfrm>
            <a:prstGeom prst="rect">
              <a:avLst/>
            </a:prstGeom>
          </p:spPr>
          <p:txBody>
            <a:bodyPr vert="horz" wrap="square" lIns="0" tIns="13335" rIns="0" bIns="0" rtlCol="0">
              <a:spAutoFit/>
            </a:bodyPr>
            <a:lstStyle/>
            <a:p>
              <a:pPr marL="1270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1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000" b="1" dirty="0">
                  <a:solidFill>
                    <a:srgbClr val="252525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algun Gothic"/>
                </a:rPr>
                <a:t>푸리에 변환</a:t>
              </a:r>
              <a:endPara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252525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</a:endParaRPr>
            </a:p>
          </p:txBody>
        </p:sp>
        <p:sp>
          <p:nvSpPr>
            <p:cNvPr id="11" name="object 11">
              <a:extLst>
                <a:ext uri="{FF2B5EF4-FFF2-40B4-BE49-F238E27FC236}">
                  <a16:creationId xmlns:a16="http://schemas.microsoft.com/office/drawing/2014/main" id="{F4C9027D-4825-3A38-E059-791112801E50}"/>
                </a:ext>
              </a:extLst>
            </p:cNvPr>
            <p:cNvSpPr txBox="1"/>
            <p:nvPr/>
          </p:nvSpPr>
          <p:spPr>
            <a:xfrm>
              <a:off x="3776853" y="1967270"/>
              <a:ext cx="519259" cy="2906565"/>
            </a:xfrm>
            <a:prstGeom prst="rect">
              <a:avLst/>
            </a:prstGeom>
          </p:spPr>
          <p:txBody>
            <a:bodyPr vert="horz" wrap="square" lIns="0" tIns="13335" rIns="0" bIns="0" rtlCol="0">
              <a:spAutoFit/>
            </a:bodyPr>
            <a:lstStyle/>
            <a:p>
              <a:pPr marL="1270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105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3200" b="1" i="0" u="none" strike="noStrike" kern="1200" cap="none" spc="-25" normalizeH="0" baseline="0" noProof="0" dirty="0">
                  <a:ln>
                    <a:noFill/>
                  </a:ln>
                  <a:solidFill>
                    <a:srgbClr val="0066A6"/>
                  </a:solidFill>
                  <a:effectLst/>
                  <a:uLnTx/>
                  <a:uFillTx/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algun Gothic"/>
                </a:rPr>
                <a:t>01</a:t>
              </a:r>
              <a:endParaRPr kumimoji="0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</a:endParaRPr>
            </a:p>
            <a:p>
              <a:pPr marL="1270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2375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3200" b="1" i="0" u="none" strike="noStrike" kern="1200" cap="none" spc="-25" normalizeH="0" baseline="0" noProof="0" dirty="0">
                  <a:ln>
                    <a:noFill/>
                  </a:ln>
                  <a:solidFill>
                    <a:srgbClr val="0066A6"/>
                  </a:solidFill>
                  <a:effectLst/>
                  <a:uLnTx/>
                  <a:uFillTx/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algun Gothic"/>
                </a:rPr>
                <a:t>02</a:t>
              </a:r>
              <a:endParaRPr kumimoji="0" lang="en-US" sz="3200" b="1" i="0" u="none" strike="noStrike" kern="1200" cap="none" spc="-25" normalizeH="0" baseline="0" noProof="0" dirty="0">
                <a:ln>
                  <a:noFill/>
                </a:ln>
                <a:solidFill>
                  <a:srgbClr val="0066A6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</a:endParaRPr>
            </a:p>
            <a:p>
              <a:pPr marL="1270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2375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3200" b="1" spc="-25" dirty="0">
                  <a:solidFill>
                    <a:srgbClr val="0066A6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algun Gothic"/>
                </a:rPr>
                <a:t>03</a:t>
              </a:r>
            </a:p>
            <a:p>
              <a:pPr marL="1270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2375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3200" b="1" spc="-25" dirty="0">
                  <a:solidFill>
                    <a:srgbClr val="0066A6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algun Gothic"/>
                </a:rPr>
                <a:t>04</a:t>
              </a:r>
            </a:p>
          </p:txBody>
        </p:sp>
      </p:grpSp>
      <p:sp>
        <p:nvSpPr>
          <p:cNvPr id="26" name="슬라이드 번호 개체 틀 9">
            <a:extLst>
              <a:ext uri="{FF2B5EF4-FFF2-40B4-BE49-F238E27FC236}">
                <a16:creationId xmlns:a16="http://schemas.microsoft.com/office/drawing/2014/main" id="{DBF5BFFD-DA26-238D-9D1C-8D087848049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1757406" y="6498684"/>
            <a:ext cx="266065" cy="228600"/>
          </a:xfrm>
        </p:spPr>
        <p:txBody>
          <a:bodyPr/>
          <a:lstStyle/>
          <a:p>
            <a:pPr marL="38100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lang="en-US" altLang="ko-KR" spc="-25" smtClean="0"/>
              <a:t>1</a:t>
            </a:fld>
            <a:endParaRPr lang="ko-KR" altLang="en-US" spc="-25"/>
          </a:p>
        </p:txBody>
      </p:sp>
      <p:pic>
        <p:nvPicPr>
          <p:cNvPr id="8" name="object 6">
            <a:extLst>
              <a:ext uri="{FF2B5EF4-FFF2-40B4-BE49-F238E27FC236}">
                <a16:creationId xmlns:a16="http://schemas.microsoft.com/office/drawing/2014/main" id="{5EB7029C-E985-B25E-C1C0-4551D2CB7AE9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086090" y="4712718"/>
            <a:ext cx="6019820" cy="720090"/>
          </a:xfrm>
          <a:prstGeom prst="rect">
            <a:avLst/>
          </a:prstGeom>
        </p:spPr>
      </p:pic>
      <p:pic>
        <p:nvPicPr>
          <p:cNvPr id="9" name="object 6">
            <a:extLst>
              <a:ext uri="{FF2B5EF4-FFF2-40B4-BE49-F238E27FC236}">
                <a16:creationId xmlns:a16="http://schemas.microsoft.com/office/drawing/2014/main" id="{41E52547-4111-1B02-CE54-CCC592744673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086090" y="5393702"/>
            <a:ext cx="6019820" cy="720090"/>
          </a:xfrm>
          <a:prstGeom prst="rect">
            <a:avLst/>
          </a:prstGeom>
        </p:spPr>
      </p:pic>
      <p:sp>
        <p:nvSpPr>
          <p:cNvPr id="10" name="object 7">
            <a:extLst>
              <a:ext uri="{FF2B5EF4-FFF2-40B4-BE49-F238E27FC236}">
                <a16:creationId xmlns:a16="http://schemas.microsoft.com/office/drawing/2014/main" id="{8749BF3D-CA37-D628-F433-3F7CE490BCC2}"/>
              </a:ext>
            </a:extLst>
          </p:cNvPr>
          <p:cNvSpPr txBox="1"/>
          <p:nvPr/>
        </p:nvSpPr>
        <p:spPr>
          <a:xfrm>
            <a:off x="4546899" y="4942439"/>
            <a:ext cx="4319868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0" lvl="0" indent="0" algn="l" defTabSz="914400" rtl="0" eaLnBrk="1" fontAlgn="auto" latinLnBrk="1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>
                <a:solidFill>
                  <a:srgbClr val="252525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</a:rPr>
              <a:t>나도 모르는 나를 알려줘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252525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algun Gothic"/>
            </a:endParaRPr>
          </a:p>
        </p:txBody>
      </p:sp>
      <p:sp>
        <p:nvSpPr>
          <p:cNvPr id="12" name="object 7">
            <a:extLst>
              <a:ext uri="{FF2B5EF4-FFF2-40B4-BE49-F238E27FC236}">
                <a16:creationId xmlns:a16="http://schemas.microsoft.com/office/drawing/2014/main" id="{0B1D1B99-374C-C243-317E-60BEAD3C27C8}"/>
              </a:ext>
            </a:extLst>
          </p:cNvPr>
          <p:cNvSpPr txBox="1"/>
          <p:nvPr/>
        </p:nvSpPr>
        <p:spPr>
          <a:xfrm>
            <a:off x="4541605" y="5667873"/>
            <a:ext cx="4319868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0" lvl="0" indent="0" algn="l" defTabSz="914400" rtl="0" eaLnBrk="1" fontAlgn="auto" latinLnBrk="1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252525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</a:rPr>
              <a:t>Github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252525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7881428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8B281D-588C-150F-5248-14B0D57964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ACAB2D18-4B5A-717F-0A22-6B4A4C7762AC}"/>
              </a:ext>
            </a:extLst>
          </p:cNvPr>
          <p:cNvCxnSpPr>
            <a:cxnSpLocks/>
          </p:cNvCxnSpPr>
          <p:nvPr/>
        </p:nvCxnSpPr>
        <p:spPr>
          <a:xfrm>
            <a:off x="336000" y="642106"/>
            <a:ext cx="11520000" cy="0"/>
          </a:xfrm>
          <a:prstGeom prst="line">
            <a:avLst/>
          </a:prstGeom>
          <a:ln w="38100">
            <a:solidFill>
              <a:srgbClr val="004D8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6DDC2F53-AFEB-DCD9-3CCB-209BBFA366E9}"/>
              </a:ext>
            </a:extLst>
          </p:cNvPr>
          <p:cNvSpPr txBox="1"/>
          <p:nvPr/>
        </p:nvSpPr>
        <p:spPr>
          <a:xfrm>
            <a:off x="703470" y="84654"/>
            <a:ext cx="10783611" cy="454292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pple SD Gothic Neo ExtraBold" panose="02000300000000000000" pitchFamily="2" charset="-127"/>
                <a:ea typeface="Apple SD Gothic Neo ExtraBold"/>
              </a:rPr>
              <a:t>데이터 </a:t>
            </a:r>
            <a:r>
              <a:rPr lang="ko-KR" altLang="en-US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Apple SD Gothic Neo ExtraBold" panose="02000300000000000000" pitchFamily="2" charset="-127"/>
                <a:ea typeface="Apple SD Gothic Neo ExtraBold"/>
              </a:rPr>
              <a:t>전처리</a:t>
            </a:r>
            <a:endParaRPr lang="en-US" altLang="ko-KR" b="1" dirty="0">
              <a:ln>
                <a:solidFill>
                  <a:schemeClr val="accent1">
                    <a:alpha val="0"/>
                  </a:schemeClr>
                </a:solidFill>
              </a:ln>
              <a:latin typeface="Apple SD Gothic Neo ExtraBold" panose="02000300000000000000" pitchFamily="2" charset="-127"/>
              <a:ea typeface="Apple SD Gothic Neo ExtraBold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424A0BBB-D011-4CF9-CC36-9E2C258A7BF5}"/>
              </a:ext>
            </a:extLst>
          </p:cNvPr>
          <p:cNvSpPr/>
          <p:nvPr/>
        </p:nvSpPr>
        <p:spPr>
          <a:xfrm>
            <a:off x="350514" y="171711"/>
            <a:ext cx="360000" cy="360000"/>
          </a:xfrm>
          <a:prstGeom prst="ellipse">
            <a:avLst/>
          </a:prstGeom>
          <a:solidFill>
            <a:srgbClr val="004D8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90000" rIns="91440" bIns="90000" rtlCol="0" anchor="ctr"/>
          <a:lstStyle/>
          <a:p>
            <a:pPr algn="ctr"/>
            <a:r>
              <a:rPr lang="en-US" altLang="ko-KR" b="1"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1</a:t>
            </a:r>
          </a:p>
        </p:txBody>
      </p:sp>
      <p:sp>
        <p:nvSpPr>
          <p:cNvPr id="13" name="슬라이드 번호 개체 틀 9">
            <a:extLst>
              <a:ext uri="{FF2B5EF4-FFF2-40B4-BE49-F238E27FC236}">
                <a16:creationId xmlns:a16="http://schemas.microsoft.com/office/drawing/2014/main" id="{DD6A42F2-CC06-AA6C-27A0-5DC3AB5C39B4}"/>
              </a:ext>
            </a:extLst>
          </p:cNvPr>
          <p:cNvSpPr txBox="1">
            <a:spLocks/>
          </p:cNvSpPr>
          <p:nvPr/>
        </p:nvSpPr>
        <p:spPr>
          <a:xfrm>
            <a:off x="11757406" y="6498684"/>
            <a:ext cx="266065" cy="228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200" b="1" i="0" kern="1200">
                <a:solidFill>
                  <a:srgbClr val="0066A6"/>
                </a:solidFill>
                <a:latin typeface="Malgun Gothic"/>
                <a:ea typeface="+mn-ea"/>
                <a:cs typeface="Malgun Gothic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 marR="0" lvl="0" indent="0" algn="l" defTabSz="914400" rtl="0" eaLnBrk="1" fontAlgn="auto" latinLnBrk="1" hangingPunct="1">
              <a:lnSpc>
                <a:spcPct val="100000"/>
              </a:lnSpc>
              <a:spcBef>
                <a:spcPts val="20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lang="en-US" altLang="ko-KR" sz="1200" b="1" i="0" u="none" strike="noStrike" kern="1200" cap="none" spc="-25" normalizeH="0" baseline="0" noProof="0" smtClean="0">
                <a:ln>
                  <a:noFill/>
                </a:ln>
                <a:solidFill>
                  <a:srgbClr val="0066A6"/>
                </a:solidFill>
                <a:effectLst/>
                <a:uLnTx/>
                <a:uFillTx/>
                <a:latin typeface="Malgun Gothic"/>
                <a:ea typeface="맑은 고딕" panose="020B0503020000020004" pitchFamily="50" charset="-127"/>
              </a:rPr>
              <a:pPr marL="3810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204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ko-KR" altLang="en-US" sz="1200" b="1" i="0" u="none" strike="noStrike" kern="1200" cap="none" spc="-25" normalizeH="0" baseline="0" noProof="0">
              <a:ln>
                <a:noFill/>
              </a:ln>
              <a:solidFill>
                <a:srgbClr val="0066A6"/>
              </a:solidFill>
              <a:effectLst/>
              <a:uLnTx/>
              <a:uFillTx/>
              <a:latin typeface="Malgun Gothic"/>
              <a:ea typeface="맑은 고딕" panose="020B050302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2C5F5F-2C82-29C0-28C1-97424A18BAF2}"/>
              </a:ext>
            </a:extLst>
          </p:cNvPr>
          <p:cNvSpPr txBox="1"/>
          <p:nvPr/>
        </p:nvSpPr>
        <p:spPr>
          <a:xfrm>
            <a:off x="403858" y="934204"/>
            <a:ext cx="10949941" cy="460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spcAft>
                <a:spcPts val="800"/>
              </a:spcAft>
            </a:pPr>
            <a:r>
              <a:rPr lang="ko-KR" altLang="en-US" b="1" spc="-5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0165A5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계절이나 주중</a:t>
            </a:r>
            <a:r>
              <a:rPr lang="en-US" altLang="ko-KR" b="1" spc="-5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0165A5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b="1" spc="-5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0165A5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주말을 나누지 않는다면</a:t>
            </a:r>
            <a:r>
              <a:rPr lang="en-US" altLang="ko-KR" b="1" spc="-5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0165A5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?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8F11253-784D-A744-60DA-A0AEB9BF70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411" y="1723640"/>
            <a:ext cx="11347727" cy="341071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A7762E8-57CD-8036-4F62-BD8A46DD324E}"/>
              </a:ext>
            </a:extLst>
          </p:cNvPr>
          <p:cNvSpPr txBox="1"/>
          <p:nvPr/>
        </p:nvSpPr>
        <p:spPr>
          <a:xfrm>
            <a:off x="336000" y="5326708"/>
            <a:ext cx="1152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전체 데이터셋의 정규분포를 따르기 때문에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표준편차를 넘지 못한 </a:t>
            </a:r>
            <a:r>
              <a:rPr lang="ko-KR" altLang="en-US" dirty="0">
                <a:solidFill>
                  <a:srgbClr val="0A6F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봄 주중 데이터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의 재구성 손실로 인해 </a:t>
            </a:r>
            <a:r>
              <a:rPr lang="ko-KR" altLang="en-US" dirty="0">
                <a:solidFill>
                  <a:srgbClr val="C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이상치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가 검출되지 않는다</a:t>
            </a:r>
          </a:p>
        </p:txBody>
      </p:sp>
    </p:spTree>
    <p:extLst>
      <p:ext uri="{BB962C8B-B14F-4D97-AF65-F5344CB8AC3E}">
        <p14:creationId xmlns:p14="http://schemas.microsoft.com/office/powerpoint/2010/main" val="19309382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45162F-D4FA-69D5-37DE-148D28EC35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62CDD8C2-7CEF-69DA-CC5D-981F18D8FC54}"/>
              </a:ext>
            </a:extLst>
          </p:cNvPr>
          <p:cNvCxnSpPr>
            <a:cxnSpLocks/>
          </p:cNvCxnSpPr>
          <p:nvPr/>
        </p:nvCxnSpPr>
        <p:spPr>
          <a:xfrm>
            <a:off x="336000" y="642106"/>
            <a:ext cx="11520000" cy="0"/>
          </a:xfrm>
          <a:prstGeom prst="line">
            <a:avLst/>
          </a:prstGeom>
          <a:ln w="38100">
            <a:solidFill>
              <a:srgbClr val="004D8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82E7403F-C0A5-7F58-595A-F083AB62B8C7}"/>
              </a:ext>
            </a:extLst>
          </p:cNvPr>
          <p:cNvSpPr txBox="1"/>
          <p:nvPr/>
        </p:nvSpPr>
        <p:spPr>
          <a:xfrm>
            <a:off x="703470" y="84654"/>
            <a:ext cx="10783611" cy="454292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pple SD Gothic Neo ExtraBold" panose="02000300000000000000" pitchFamily="2" charset="-127"/>
                <a:ea typeface="Apple SD Gothic Neo ExtraBold"/>
              </a:rPr>
              <a:t>데이터 </a:t>
            </a:r>
            <a:r>
              <a:rPr lang="ko-KR" altLang="en-US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Apple SD Gothic Neo ExtraBold" panose="02000300000000000000" pitchFamily="2" charset="-127"/>
                <a:ea typeface="Apple SD Gothic Neo ExtraBold"/>
              </a:rPr>
              <a:t>전처리</a:t>
            </a:r>
            <a:endParaRPr lang="en-US" altLang="ko-KR" b="1" dirty="0">
              <a:ln>
                <a:solidFill>
                  <a:schemeClr val="accent1">
                    <a:alpha val="0"/>
                  </a:schemeClr>
                </a:solidFill>
              </a:ln>
              <a:latin typeface="Apple SD Gothic Neo ExtraBold" panose="02000300000000000000" pitchFamily="2" charset="-127"/>
              <a:ea typeface="Apple SD Gothic Neo ExtraBold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5037478B-B8A5-6376-257D-2A92C29B9F3C}"/>
              </a:ext>
            </a:extLst>
          </p:cNvPr>
          <p:cNvSpPr/>
          <p:nvPr/>
        </p:nvSpPr>
        <p:spPr>
          <a:xfrm>
            <a:off x="350514" y="171711"/>
            <a:ext cx="360000" cy="360000"/>
          </a:xfrm>
          <a:prstGeom prst="ellipse">
            <a:avLst/>
          </a:prstGeom>
          <a:solidFill>
            <a:srgbClr val="004D8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90000" rIns="91440" bIns="90000" rtlCol="0" anchor="ctr"/>
          <a:lstStyle/>
          <a:p>
            <a:pPr algn="ctr"/>
            <a:r>
              <a:rPr lang="en-US" altLang="ko-KR" b="1"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1</a:t>
            </a:r>
          </a:p>
        </p:txBody>
      </p:sp>
      <p:sp>
        <p:nvSpPr>
          <p:cNvPr id="13" name="슬라이드 번호 개체 틀 9">
            <a:extLst>
              <a:ext uri="{FF2B5EF4-FFF2-40B4-BE49-F238E27FC236}">
                <a16:creationId xmlns:a16="http://schemas.microsoft.com/office/drawing/2014/main" id="{327C1731-1188-0940-C661-EFA70A0784A9}"/>
              </a:ext>
            </a:extLst>
          </p:cNvPr>
          <p:cNvSpPr txBox="1">
            <a:spLocks/>
          </p:cNvSpPr>
          <p:nvPr/>
        </p:nvSpPr>
        <p:spPr>
          <a:xfrm>
            <a:off x="11757406" y="6498684"/>
            <a:ext cx="266065" cy="228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200" b="1" i="0" kern="1200">
                <a:solidFill>
                  <a:srgbClr val="0066A6"/>
                </a:solidFill>
                <a:latin typeface="Malgun Gothic"/>
                <a:ea typeface="+mn-ea"/>
                <a:cs typeface="Malgun Gothic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 marR="0" lvl="0" indent="0" algn="l" defTabSz="914400" rtl="0" eaLnBrk="1" fontAlgn="auto" latinLnBrk="1" hangingPunct="1">
              <a:lnSpc>
                <a:spcPct val="100000"/>
              </a:lnSpc>
              <a:spcBef>
                <a:spcPts val="20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lang="en-US" altLang="ko-KR" sz="1200" b="1" i="0" u="none" strike="noStrike" kern="1200" cap="none" spc="-25" normalizeH="0" baseline="0" noProof="0" smtClean="0">
                <a:ln>
                  <a:noFill/>
                </a:ln>
                <a:solidFill>
                  <a:srgbClr val="0066A6"/>
                </a:solidFill>
                <a:effectLst/>
                <a:uLnTx/>
                <a:uFillTx/>
                <a:latin typeface="Malgun Gothic"/>
                <a:ea typeface="맑은 고딕" panose="020B0503020000020004" pitchFamily="50" charset="-127"/>
              </a:rPr>
              <a:pPr marL="3810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204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ko-KR" altLang="en-US" sz="1200" b="1" i="0" u="none" strike="noStrike" kern="1200" cap="none" spc="-25" normalizeH="0" baseline="0" noProof="0">
              <a:ln>
                <a:noFill/>
              </a:ln>
              <a:solidFill>
                <a:srgbClr val="0066A6"/>
              </a:solidFill>
              <a:effectLst/>
              <a:uLnTx/>
              <a:uFillTx/>
              <a:latin typeface="Malgun Gothic"/>
              <a:ea typeface="맑은 고딕" panose="020B050302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396B5DF-1000-CE48-5440-911B8B6E4E48}"/>
              </a:ext>
            </a:extLst>
          </p:cNvPr>
          <p:cNvSpPr txBox="1"/>
          <p:nvPr/>
        </p:nvSpPr>
        <p:spPr>
          <a:xfrm>
            <a:off x="403858" y="934204"/>
            <a:ext cx="10949941" cy="49192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spcAft>
                <a:spcPts val="800"/>
              </a:spcAft>
            </a:pPr>
            <a:r>
              <a:rPr lang="en-US" altLang="ko-KR" b="1" spc="-5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0165A5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Recap</a:t>
            </a:r>
          </a:p>
          <a:p>
            <a:pPr latinLnBrk="0">
              <a:lnSpc>
                <a:spcPct val="150000"/>
              </a:lnSpc>
              <a:spcAft>
                <a:spcPts val="800"/>
              </a:spcAft>
            </a:pPr>
            <a:r>
              <a:rPr lang="ko-KR" altLang="en-US" b="1" spc="-5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데이터 분포는</a:t>
            </a:r>
            <a:r>
              <a:rPr lang="en-US" altLang="ko-KR" b="1" spc="-5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b="1" spc="-5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0070C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계절</a:t>
            </a:r>
            <a:r>
              <a:rPr lang="ko-KR" altLang="en-US" b="1" spc="-5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마다 그리고 </a:t>
            </a:r>
            <a:r>
              <a:rPr lang="ko-KR" altLang="en-US" b="1" spc="-5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0070C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주중과 주말</a:t>
            </a:r>
            <a:r>
              <a:rPr lang="ko-KR" altLang="en-US" b="1" spc="-5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에 따라 전력 소모량이 상이함</a:t>
            </a:r>
            <a:endParaRPr lang="en-US" altLang="ko-KR" b="1" spc="-5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atinLnBrk="0">
              <a:lnSpc>
                <a:spcPct val="150000"/>
              </a:lnSpc>
              <a:spcAft>
                <a:spcPts val="800"/>
              </a:spcAft>
            </a:pPr>
            <a:r>
              <a:rPr lang="ko-KR" altLang="en-US" b="1" spc="-5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따라서</a:t>
            </a:r>
            <a:r>
              <a:rPr lang="en-US" altLang="ko-KR" b="1" spc="-5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b="1" spc="-5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모델에 데이터를 학습시키기 위해선 </a:t>
            </a:r>
            <a:r>
              <a:rPr lang="ko-KR" altLang="en-US" b="1" spc="-5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0070C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계절성에 따른 패턴</a:t>
            </a:r>
            <a:r>
              <a:rPr lang="ko-KR" altLang="en-US" b="1" spc="-5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의 구분이 필요함</a:t>
            </a:r>
            <a:endParaRPr lang="en-US" altLang="ko-KR" b="1" spc="-5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atinLnBrk="0">
              <a:lnSpc>
                <a:spcPct val="150000"/>
              </a:lnSpc>
              <a:spcAft>
                <a:spcPts val="800"/>
              </a:spcAft>
            </a:pPr>
            <a:endParaRPr lang="en-US" altLang="ko-KR" b="1" spc="-5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atinLnBrk="0">
              <a:lnSpc>
                <a:spcPct val="150000"/>
              </a:lnSpc>
              <a:spcAft>
                <a:spcPts val="800"/>
              </a:spcAft>
            </a:pPr>
            <a:r>
              <a:rPr lang="ko-KR" altLang="en-US" b="1" spc="-5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그러나</a:t>
            </a:r>
            <a:r>
              <a:rPr lang="en-US" altLang="ko-KR" b="1" spc="-5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b="1" spc="-5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데이터 분석 관점에서 전력 소모 분포가 </a:t>
            </a:r>
            <a:r>
              <a:rPr lang="en-US" altLang="ko-KR" b="1" spc="-5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0070C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450~4500</a:t>
            </a:r>
            <a:r>
              <a:rPr lang="ko-KR" altLang="en-US" b="1" spc="-5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과</a:t>
            </a:r>
            <a:r>
              <a:rPr lang="ko-KR" altLang="en-US" b="1" spc="-5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0070C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b="1" spc="-5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0070C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5000</a:t>
            </a:r>
            <a:r>
              <a:rPr lang="ko-KR" altLang="en-US" b="1" spc="-5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이라는 값의 거리로 보면</a:t>
            </a:r>
            <a:r>
              <a:rPr lang="en-US" altLang="ko-KR" b="1" spc="-5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b="1" spc="-5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표준편차 상 </a:t>
            </a:r>
            <a:r>
              <a:rPr lang="ko-KR" altLang="en-US" b="1" spc="-5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C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이상치</a:t>
            </a:r>
            <a:r>
              <a:rPr lang="ko-KR" altLang="en-US" b="1" spc="-5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로 검출이 되지만</a:t>
            </a:r>
            <a:r>
              <a:rPr lang="en-US" altLang="ko-KR" b="1" spc="-5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5000</a:t>
            </a:r>
            <a:r>
              <a:rPr lang="ko-KR" altLang="en-US" b="1" spc="-5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이라는 수치는 사실 크게 벗어나는 값은 아님 </a:t>
            </a:r>
            <a:endParaRPr lang="en-US" altLang="ko-KR" b="1" spc="-5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atinLnBrk="0">
              <a:lnSpc>
                <a:spcPct val="150000"/>
              </a:lnSpc>
              <a:spcAft>
                <a:spcPts val="800"/>
              </a:spcAft>
            </a:pPr>
            <a:r>
              <a:rPr lang="en-US" altLang="ko-KR" b="1" spc="-5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-&gt; </a:t>
            </a:r>
            <a:r>
              <a:rPr lang="ko-KR" altLang="en-US" b="1" spc="-5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보완할 방법 필요 </a:t>
            </a:r>
            <a:r>
              <a:rPr lang="en-US" altLang="ko-KR" b="1" spc="-5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ex. </a:t>
            </a:r>
            <a:r>
              <a:rPr lang="ko-KR" altLang="en-US" b="1" spc="-5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기업별 데이터 스케일링</a:t>
            </a:r>
            <a:r>
              <a:rPr lang="en-US" altLang="ko-KR" b="1" spc="-5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b="1" spc="-50" dirty="0" err="1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임계값</a:t>
            </a:r>
            <a:r>
              <a:rPr lang="ko-KR" altLang="en-US" b="1" spc="-5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설정 등</a:t>
            </a:r>
            <a:endParaRPr lang="en-US" altLang="ko-KR" b="1" spc="-5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atinLnBrk="0">
              <a:lnSpc>
                <a:spcPct val="150000"/>
              </a:lnSpc>
              <a:spcAft>
                <a:spcPts val="800"/>
              </a:spcAft>
            </a:pPr>
            <a:endParaRPr lang="en-US" altLang="ko-KR" b="1" spc="-5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atinLnBrk="0">
              <a:lnSpc>
                <a:spcPct val="150000"/>
              </a:lnSpc>
              <a:spcAft>
                <a:spcPts val="800"/>
              </a:spcAft>
            </a:pPr>
            <a:r>
              <a:rPr lang="ko-KR" altLang="en-US" b="1" spc="-5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이를 위해</a:t>
            </a:r>
            <a:r>
              <a:rPr lang="en-US" altLang="ko-KR" b="1" spc="-5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</a:t>
            </a:r>
            <a:r>
              <a:rPr lang="ko-KR" altLang="en-US" b="1" spc="-5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b="1" spc="-50" dirty="0" err="1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TimesNet</a:t>
            </a:r>
            <a:r>
              <a:rPr lang="en-US" altLang="ko-KR" b="1" spc="-5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b="1" spc="-5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모델의 </a:t>
            </a:r>
            <a:r>
              <a:rPr lang="ko-KR" altLang="en-US" b="1" spc="-5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0A6F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푸리에 변환 방식</a:t>
            </a:r>
            <a:r>
              <a:rPr lang="ko-KR" altLang="en-US" b="1" spc="-5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은</a:t>
            </a:r>
            <a:r>
              <a:rPr lang="en-US" altLang="ko-KR" b="1" spc="-5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1D </a:t>
            </a:r>
            <a:r>
              <a:rPr lang="ko-KR" altLang="en-US" b="1" spc="-5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데이터를 </a:t>
            </a:r>
            <a:r>
              <a:rPr lang="en-US" altLang="ko-KR" b="1" spc="-5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0070C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2D </a:t>
            </a:r>
            <a:r>
              <a:rPr lang="ko-KR" altLang="en-US" b="1" spc="-5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0070C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이상의 </a:t>
            </a:r>
            <a:r>
              <a:rPr lang="en-US" altLang="ko-KR" b="1" spc="-5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0070C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Tensor</a:t>
            </a:r>
            <a:r>
              <a:rPr lang="ko-KR" altLang="en-US" b="1" spc="-5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로 특징을 만들어 내</a:t>
            </a:r>
            <a:r>
              <a:rPr lang="en-US" altLang="ko-KR" b="1" spc="-5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b="1" spc="-5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학습을 하기 때문에 </a:t>
            </a:r>
            <a:r>
              <a:rPr lang="ko-KR" altLang="en-US" b="1" spc="-5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0070C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계절과 주중</a:t>
            </a:r>
            <a:r>
              <a:rPr lang="en-US" altLang="ko-KR" b="1" spc="-5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0070C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b="1" spc="-5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0070C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주말</a:t>
            </a:r>
            <a:r>
              <a:rPr lang="ko-KR" altLang="en-US" b="1" spc="-5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에 따른</a:t>
            </a:r>
            <a:r>
              <a:rPr lang="ko-KR" altLang="en-US" b="1" spc="-5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0070C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패턴</a:t>
            </a:r>
            <a:r>
              <a:rPr lang="ko-KR" altLang="en-US" b="1" spc="-5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을</a:t>
            </a:r>
            <a:r>
              <a:rPr lang="ko-KR" altLang="en-US" b="1" spc="-5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0070C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b="1" spc="-5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한꺼번에 학습할 수 있는 </a:t>
            </a:r>
            <a:r>
              <a:rPr lang="ko-KR" altLang="en-US" b="1" spc="-5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0070C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장점</a:t>
            </a:r>
            <a:r>
              <a:rPr lang="ko-KR" altLang="en-US" b="1" spc="-5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이 있음</a:t>
            </a:r>
            <a:endParaRPr lang="en-US" altLang="ko-KR" b="1" spc="-5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74723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1F8361-1156-EEAD-3E8B-08C86AEFDF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2F022780-7FB1-35C8-50A6-0DFE80B8E06E}"/>
              </a:ext>
            </a:extLst>
          </p:cNvPr>
          <p:cNvGrpSpPr/>
          <p:nvPr/>
        </p:nvGrpSpPr>
        <p:grpSpPr>
          <a:xfrm>
            <a:off x="2719239" y="2044699"/>
            <a:ext cx="6569486" cy="1636995"/>
            <a:chOff x="3073400" y="1659467"/>
            <a:chExt cx="6569486" cy="2750067"/>
          </a:xfrm>
        </p:grpSpPr>
        <p:pic>
          <p:nvPicPr>
            <p:cNvPr id="3" name="object 2">
              <a:extLst>
                <a:ext uri="{FF2B5EF4-FFF2-40B4-BE49-F238E27FC236}">
                  <a16:creationId xmlns:a16="http://schemas.microsoft.com/office/drawing/2014/main" id="{0A90A85F-A138-7AB9-2A4F-57683C835AFB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 flipH="1">
              <a:off x="3073400" y="1659467"/>
              <a:ext cx="102419" cy="2538907"/>
            </a:xfrm>
            <a:prstGeom prst="rect">
              <a:avLst/>
            </a:prstGeom>
          </p:spPr>
        </p:pic>
        <p:sp>
          <p:nvSpPr>
            <p:cNvPr id="4" name="object 3">
              <a:extLst>
                <a:ext uri="{FF2B5EF4-FFF2-40B4-BE49-F238E27FC236}">
                  <a16:creationId xmlns:a16="http://schemas.microsoft.com/office/drawing/2014/main" id="{F6FACA59-5AC9-2B3F-ACD6-B33A3BA0EC85}"/>
                </a:ext>
              </a:extLst>
            </p:cNvPr>
            <p:cNvSpPr txBox="1"/>
            <p:nvPr/>
          </p:nvSpPr>
          <p:spPr>
            <a:xfrm>
              <a:off x="3273722" y="2085339"/>
              <a:ext cx="6369164" cy="447031"/>
            </a:xfrm>
            <a:prstGeom prst="rect">
              <a:avLst/>
            </a:prstGeom>
          </p:spPr>
          <p:txBody>
            <a:bodyPr vert="horz" wrap="square" lIns="0" tIns="50165" rIns="0" bIns="0" rtlCol="0" anchor="t">
              <a:spAutoFit/>
            </a:bodyPr>
            <a:lstStyle/>
            <a:p>
              <a:pPr marL="1270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395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1400" dirty="0">
                  <a:solidFill>
                    <a:srgbClr val="252525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algun Gothic"/>
                </a:rPr>
                <a:t>푸리에 변환을 활용한 이상치 탐지</a:t>
              </a:r>
              <a:endParaRPr lang="en-US" altLang="ko-KR" sz="1400" dirty="0">
                <a:solidFill>
                  <a:srgbClr val="252525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317DADB-B642-A7C7-8BAC-04C8CC03C69A}"/>
                </a:ext>
              </a:extLst>
            </p:cNvPr>
            <p:cNvSpPr txBox="1"/>
            <p:nvPr/>
          </p:nvSpPr>
          <p:spPr>
            <a:xfrm>
              <a:off x="3273722" y="3013502"/>
              <a:ext cx="6096000" cy="13960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270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635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4800" b="1" i="0" u="none" strike="noStrike" kern="1200" cap="none" spc="-10" normalizeH="0" baseline="0" noProof="0" dirty="0">
                  <a:ln>
                    <a:noFill/>
                  </a:ln>
                  <a:solidFill>
                    <a:srgbClr val="0066A6"/>
                  </a:solidFill>
                  <a:effectLst/>
                  <a:uLnTx/>
                  <a:uFillTx/>
                  <a:latin typeface="Malgun Gothic"/>
                  <a:ea typeface="맑은 고딕"/>
                  <a:cs typeface="Malgun Gothic"/>
                </a:rPr>
                <a:t>02 FFT </a:t>
              </a:r>
              <a:r>
                <a:rPr kumimoji="0" lang="ko-KR" altLang="en-US" sz="4800" b="1" i="0" u="none" strike="noStrike" kern="1200" cap="none" spc="-10" normalizeH="0" baseline="0" noProof="0" dirty="0">
                  <a:ln>
                    <a:noFill/>
                  </a:ln>
                  <a:solidFill>
                    <a:srgbClr val="0066A6"/>
                  </a:solidFill>
                  <a:effectLst/>
                  <a:uLnTx/>
                  <a:uFillTx/>
                  <a:latin typeface="Malgun Gothic"/>
                  <a:ea typeface="맑은 고딕"/>
                  <a:cs typeface="Malgun Gothic"/>
                </a:rPr>
                <a:t>변환</a:t>
              </a:r>
              <a:r>
                <a:rPr kumimoji="0" lang="en-US" altLang="ko-KR" sz="4800" b="1" i="0" u="none" strike="noStrike" kern="1200" cap="none" spc="-10" normalizeH="0" baseline="0" noProof="0" dirty="0">
                  <a:ln>
                    <a:noFill/>
                  </a:ln>
                  <a:solidFill>
                    <a:srgbClr val="0066A6"/>
                  </a:solidFill>
                  <a:effectLst/>
                  <a:uLnTx/>
                  <a:uFillTx/>
                  <a:latin typeface="Malgun Gothic"/>
                  <a:ea typeface="맑은 고딕"/>
                  <a:cs typeface="Malgun Gothic"/>
                </a:rPr>
                <a:t> </a:t>
              </a:r>
              <a:endParaRPr kumimoji="0" lang="ko-KR" altLang="en-US" sz="4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Malgun Gothic"/>
                <a:ea typeface="맑은 고딕"/>
                <a:cs typeface="Malgun Gothic"/>
              </a:endParaRPr>
            </a:p>
          </p:txBody>
        </p:sp>
      </p:grpSp>
      <p:sp>
        <p:nvSpPr>
          <p:cNvPr id="5" name="슬라이드 번호 개체 틀 9">
            <a:extLst>
              <a:ext uri="{FF2B5EF4-FFF2-40B4-BE49-F238E27FC236}">
                <a16:creationId xmlns:a16="http://schemas.microsoft.com/office/drawing/2014/main" id="{149714D9-B36E-314D-94E5-D6004EAF9702}"/>
              </a:ext>
            </a:extLst>
          </p:cNvPr>
          <p:cNvSpPr txBox="1">
            <a:spLocks/>
          </p:cNvSpPr>
          <p:nvPr/>
        </p:nvSpPr>
        <p:spPr>
          <a:xfrm>
            <a:off x="11757406" y="6498684"/>
            <a:ext cx="266065" cy="228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200" b="1" i="0" kern="1200">
                <a:solidFill>
                  <a:srgbClr val="0066A6"/>
                </a:solidFill>
                <a:latin typeface="Malgun Gothic"/>
                <a:ea typeface="+mn-ea"/>
                <a:cs typeface="Malgun Gothic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 marR="0" lvl="0" indent="0" algn="l" defTabSz="914400" rtl="0" eaLnBrk="1" fontAlgn="auto" latinLnBrk="1" hangingPunct="1">
              <a:lnSpc>
                <a:spcPct val="100000"/>
              </a:lnSpc>
              <a:spcBef>
                <a:spcPts val="20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lang="en-US" altLang="ko-KR" sz="1200" b="1" i="0" u="none" strike="noStrike" kern="1200" cap="none" spc="-25" normalizeH="0" baseline="0" noProof="0" smtClean="0">
                <a:ln>
                  <a:noFill/>
                </a:ln>
                <a:solidFill>
                  <a:srgbClr val="0066A6"/>
                </a:solidFill>
                <a:effectLst/>
                <a:uLnTx/>
                <a:uFillTx/>
                <a:latin typeface="Malgun Gothic"/>
                <a:ea typeface="맑은 고딕" panose="020B0503020000020004" pitchFamily="50" charset="-127"/>
              </a:rPr>
              <a:pPr marL="3810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204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ko-KR" altLang="en-US" sz="1200" b="1" i="0" u="none" strike="noStrike" kern="1200" cap="none" spc="-25" normalizeH="0" baseline="0" noProof="0">
              <a:ln>
                <a:noFill/>
              </a:ln>
              <a:solidFill>
                <a:srgbClr val="0066A6"/>
              </a:solidFill>
              <a:effectLst/>
              <a:uLnTx/>
              <a:uFillTx/>
              <a:latin typeface="Malgun Gothic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553392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9E8158-D52A-AC2B-F246-5AB9B2EB80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3A910DAE-75EC-53C6-FE33-E3CCF27CFE8E}"/>
              </a:ext>
            </a:extLst>
          </p:cNvPr>
          <p:cNvCxnSpPr>
            <a:cxnSpLocks/>
          </p:cNvCxnSpPr>
          <p:nvPr/>
        </p:nvCxnSpPr>
        <p:spPr>
          <a:xfrm>
            <a:off x="336000" y="642106"/>
            <a:ext cx="11520000" cy="0"/>
          </a:xfrm>
          <a:prstGeom prst="line">
            <a:avLst/>
          </a:prstGeom>
          <a:ln w="38100">
            <a:solidFill>
              <a:srgbClr val="004D8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B46A89A3-822F-C232-669B-3532B98A538D}"/>
              </a:ext>
            </a:extLst>
          </p:cNvPr>
          <p:cNvSpPr txBox="1"/>
          <p:nvPr/>
        </p:nvSpPr>
        <p:spPr>
          <a:xfrm>
            <a:off x="703470" y="84654"/>
            <a:ext cx="10783611" cy="454292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pple SD Gothic Neo ExtraBold" panose="02000300000000000000" pitchFamily="2" charset="-127"/>
                <a:ea typeface="Apple SD Gothic Neo ExtraBold"/>
              </a:rPr>
              <a:t>Auto-Encoder </a:t>
            </a: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pple SD Gothic Neo ExtraBold" panose="02000300000000000000" pitchFamily="2" charset="-127"/>
                <a:ea typeface="Apple SD Gothic Neo ExtraBold"/>
              </a:rPr>
              <a:t>모델 적용</a:t>
            </a:r>
            <a:endParaRPr lang="en-US" altLang="ko-KR" b="1" dirty="0">
              <a:ln>
                <a:solidFill>
                  <a:schemeClr val="accent1">
                    <a:alpha val="0"/>
                  </a:schemeClr>
                </a:solidFill>
              </a:ln>
              <a:latin typeface="Apple SD Gothic Neo ExtraBold" panose="02000300000000000000" pitchFamily="2" charset="-127"/>
              <a:ea typeface="Apple SD Gothic Neo ExtraBold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78CF3F75-AA33-F534-6B4B-525E5DF196E8}"/>
              </a:ext>
            </a:extLst>
          </p:cNvPr>
          <p:cNvSpPr/>
          <p:nvPr/>
        </p:nvSpPr>
        <p:spPr>
          <a:xfrm>
            <a:off x="350514" y="171711"/>
            <a:ext cx="360000" cy="360000"/>
          </a:xfrm>
          <a:prstGeom prst="ellipse">
            <a:avLst/>
          </a:prstGeom>
          <a:solidFill>
            <a:srgbClr val="004D8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90000" rIns="91440" bIns="90000" rtlCol="0" anchor="ctr"/>
          <a:lstStyle/>
          <a:p>
            <a:pPr algn="ctr"/>
            <a:r>
              <a:rPr lang="en-US" altLang="ko-KR" b="1"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2</a:t>
            </a:r>
          </a:p>
        </p:txBody>
      </p:sp>
      <p:sp>
        <p:nvSpPr>
          <p:cNvPr id="13" name="슬라이드 번호 개체 틀 9">
            <a:extLst>
              <a:ext uri="{FF2B5EF4-FFF2-40B4-BE49-F238E27FC236}">
                <a16:creationId xmlns:a16="http://schemas.microsoft.com/office/drawing/2014/main" id="{E0BB2B2E-B18B-23F2-48F5-39EF2ACB625E}"/>
              </a:ext>
            </a:extLst>
          </p:cNvPr>
          <p:cNvSpPr txBox="1">
            <a:spLocks/>
          </p:cNvSpPr>
          <p:nvPr/>
        </p:nvSpPr>
        <p:spPr>
          <a:xfrm>
            <a:off x="11757406" y="6498684"/>
            <a:ext cx="266065" cy="228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200" b="1" i="0" kern="1200">
                <a:solidFill>
                  <a:srgbClr val="0066A6"/>
                </a:solidFill>
                <a:latin typeface="Malgun Gothic"/>
                <a:ea typeface="+mn-ea"/>
                <a:cs typeface="Malgun Gothic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 marR="0" lvl="0" indent="0" algn="l" defTabSz="914400" rtl="0" eaLnBrk="1" fontAlgn="auto" latinLnBrk="1" hangingPunct="1">
              <a:lnSpc>
                <a:spcPct val="100000"/>
              </a:lnSpc>
              <a:spcBef>
                <a:spcPts val="20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lang="en-US" altLang="ko-KR" sz="1200" b="1" i="0" u="none" strike="noStrike" kern="1200" cap="none" spc="-25" normalizeH="0" baseline="0" noProof="0" smtClean="0">
                <a:ln>
                  <a:noFill/>
                </a:ln>
                <a:solidFill>
                  <a:srgbClr val="0066A6"/>
                </a:solidFill>
                <a:effectLst/>
                <a:uLnTx/>
                <a:uFillTx/>
                <a:latin typeface="Malgun Gothic"/>
                <a:ea typeface="맑은 고딕" panose="020B0503020000020004" pitchFamily="50" charset="-127"/>
              </a:rPr>
              <a:pPr marL="3810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204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ko-KR" altLang="en-US" sz="1200" b="1" i="0" u="none" strike="noStrike" kern="1200" cap="none" spc="-25" normalizeH="0" baseline="0" noProof="0">
              <a:ln>
                <a:noFill/>
              </a:ln>
              <a:solidFill>
                <a:srgbClr val="0066A6"/>
              </a:solidFill>
              <a:effectLst/>
              <a:uLnTx/>
              <a:uFillTx/>
              <a:latin typeface="Malgun Gothic"/>
              <a:ea typeface="맑은 고딕" panose="020B050302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466C94-573A-C398-B396-185F52CD1C1F}"/>
              </a:ext>
            </a:extLst>
          </p:cNvPr>
          <p:cNvSpPr txBox="1"/>
          <p:nvPr/>
        </p:nvSpPr>
        <p:spPr>
          <a:xfrm>
            <a:off x="403858" y="934204"/>
            <a:ext cx="10949941" cy="9796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spcAft>
                <a:spcPts val="800"/>
              </a:spcAft>
            </a:pPr>
            <a:r>
              <a:rPr lang="en-US" altLang="ko-KR" b="1" spc="-5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0165A5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One–Hot Encoding</a:t>
            </a:r>
          </a:p>
          <a:p>
            <a:pPr latinLnBrk="0">
              <a:lnSpc>
                <a:spcPct val="150000"/>
              </a:lnSpc>
              <a:spcAft>
                <a:spcPts val="800"/>
              </a:spcAft>
            </a:pPr>
            <a:r>
              <a:rPr lang="en-US" altLang="ko-KR" b="1" spc="-5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-</a:t>
            </a:r>
            <a:r>
              <a:rPr lang="ko-KR" altLang="en-US" b="1" spc="-5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에너지 산업의 전체 데이터셋을 모델이 기업</a:t>
            </a:r>
            <a:r>
              <a:rPr lang="en-US" altLang="ko-KR" b="1" spc="-5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b="1" spc="-5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주중</a:t>
            </a:r>
            <a:r>
              <a:rPr lang="en-US" altLang="ko-KR" b="1" spc="-5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/</a:t>
            </a:r>
            <a:r>
              <a:rPr lang="ko-KR" altLang="en-US" b="1" spc="-5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주말</a:t>
            </a:r>
            <a:r>
              <a:rPr lang="en-US" altLang="ko-KR" b="1" spc="-5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b="1" spc="-5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계절별로 분류할 수 있도록 </a:t>
            </a:r>
            <a:r>
              <a:rPr lang="en-US" altLang="ko-KR" b="1" spc="-5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One-Hot Encoding </a:t>
            </a:r>
            <a:r>
              <a:rPr lang="ko-KR" altLang="en-US" b="1" spc="-5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진행</a:t>
            </a:r>
            <a:endParaRPr lang="en-US" altLang="ko-KR" b="1" spc="-5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887990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A90D0-5146-DA48-56C7-DDD1386ED6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17E8A51E-02C8-ED09-746E-4F3DD4680F3E}"/>
              </a:ext>
            </a:extLst>
          </p:cNvPr>
          <p:cNvCxnSpPr>
            <a:cxnSpLocks/>
          </p:cNvCxnSpPr>
          <p:nvPr/>
        </p:nvCxnSpPr>
        <p:spPr>
          <a:xfrm>
            <a:off x="336000" y="642106"/>
            <a:ext cx="11520000" cy="0"/>
          </a:xfrm>
          <a:prstGeom prst="line">
            <a:avLst/>
          </a:prstGeom>
          <a:ln w="38100">
            <a:solidFill>
              <a:srgbClr val="004D8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785023D8-5D42-3803-9066-1E1FC674D4F1}"/>
              </a:ext>
            </a:extLst>
          </p:cNvPr>
          <p:cNvSpPr txBox="1"/>
          <p:nvPr/>
        </p:nvSpPr>
        <p:spPr>
          <a:xfrm>
            <a:off x="703470" y="84654"/>
            <a:ext cx="10783611" cy="454292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pple SD Gothic Neo ExtraBold" panose="02000300000000000000" pitchFamily="2" charset="-127"/>
                <a:ea typeface="Apple SD Gothic Neo ExtraBold"/>
              </a:rPr>
              <a:t>Auto-Encoder </a:t>
            </a: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pple SD Gothic Neo ExtraBold" panose="02000300000000000000" pitchFamily="2" charset="-127"/>
                <a:ea typeface="Apple SD Gothic Neo ExtraBold"/>
              </a:rPr>
              <a:t>모델 적용</a:t>
            </a:r>
            <a:endParaRPr lang="en-US" altLang="ko-KR" b="1" dirty="0">
              <a:ln>
                <a:solidFill>
                  <a:schemeClr val="accent1">
                    <a:alpha val="0"/>
                  </a:schemeClr>
                </a:solidFill>
              </a:ln>
              <a:latin typeface="Apple SD Gothic Neo ExtraBold" panose="02000300000000000000" pitchFamily="2" charset="-127"/>
              <a:ea typeface="Apple SD Gothic Neo ExtraBold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D198350D-1573-3F2F-977D-807EAA388D12}"/>
              </a:ext>
            </a:extLst>
          </p:cNvPr>
          <p:cNvSpPr/>
          <p:nvPr/>
        </p:nvSpPr>
        <p:spPr>
          <a:xfrm>
            <a:off x="350514" y="171711"/>
            <a:ext cx="360000" cy="360000"/>
          </a:xfrm>
          <a:prstGeom prst="ellipse">
            <a:avLst/>
          </a:prstGeom>
          <a:solidFill>
            <a:srgbClr val="004D8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90000" rIns="91440" bIns="90000" rtlCol="0" anchor="ctr"/>
          <a:lstStyle/>
          <a:p>
            <a:pPr algn="ctr"/>
            <a:r>
              <a:rPr lang="en-US" altLang="ko-KR" b="1"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2</a:t>
            </a:r>
          </a:p>
        </p:txBody>
      </p:sp>
      <p:sp>
        <p:nvSpPr>
          <p:cNvPr id="13" name="슬라이드 번호 개체 틀 9">
            <a:extLst>
              <a:ext uri="{FF2B5EF4-FFF2-40B4-BE49-F238E27FC236}">
                <a16:creationId xmlns:a16="http://schemas.microsoft.com/office/drawing/2014/main" id="{3E62F7F3-B6DD-732B-908F-8C3EBF5A069E}"/>
              </a:ext>
            </a:extLst>
          </p:cNvPr>
          <p:cNvSpPr txBox="1">
            <a:spLocks/>
          </p:cNvSpPr>
          <p:nvPr/>
        </p:nvSpPr>
        <p:spPr>
          <a:xfrm>
            <a:off x="11757406" y="6498684"/>
            <a:ext cx="266065" cy="228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200" b="1" i="0" kern="1200">
                <a:solidFill>
                  <a:srgbClr val="0066A6"/>
                </a:solidFill>
                <a:latin typeface="Malgun Gothic"/>
                <a:ea typeface="+mn-ea"/>
                <a:cs typeface="Malgun Gothic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 marR="0" lvl="0" indent="0" algn="l" defTabSz="914400" rtl="0" eaLnBrk="1" fontAlgn="auto" latinLnBrk="1" hangingPunct="1">
              <a:lnSpc>
                <a:spcPct val="100000"/>
              </a:lnSpc>
              <a:spcBef>
                <a:spcPts val="20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lang="en-US" altLang="ko-KR" sz="1200" b="1" i="0" u="none" strike="noStrike" kern="1200" cap="none" spc="-25" normalizeH="0" baseline="0" noProof="0" smtClean="0">
                <a:ln>
                  <a:noFill/>
                </a:ln>
                <a:solidFill>
                  <a:srgbClr val="0066A6"/>
                </a:solidFill>
                <a:effectLst/>
                <a:uLnTx/>
                <a:uFillTx/>
                <a:latin typeface="Malgun Gothic"/>
                <a:ea typeface="맑은 고딕" panose="020B0503020000020004" pitchFamily="50" charset="-127"/>
              </a:rPr>
              <a:pPr marL="3810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204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ko-KR" altLang="en-US" sz="1200" b="1" i="0" u="none" strike="noStrike" kern="1200" cap="none" spc="-25" normalizeH="0" baseline="0" noProof="0">
              <a:ln>
                <a:noFill/>
              </a:ln>
              <a:solidFill>
                <a:srgbClr val="0066A6"/>
              </a:solidFill>
              <a:effectLst/>
              <a:uLnTx/>
              <a:uFillTx/>
              <a:latin typeface="Malgun Gothic"/>
              <a:ea typeface="맑은 고딕" panose="020B050302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F0ACF06-9273-5558-DF2D-0E85264D23B6}"/>
              </a:ext>
            </a:extLst>
          </p:cNvPr>
          <p:cNvSpPr txBox="1"/>
          <p:nvPr/>
        </p:nvSpPr>
        <p:spPr>
          <a:xfrm>
            <a:off x="403858" y="934204"/>
            <a:ext cx="10949941" cy="14977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spcAft>
                <a:spcPts val="800"/>
              </a:spcAft>
            </a:pPr>
            <a:r>
              <a:rPr lang="en-US" altLang="ko-KR" b="1" spc="-5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0165A5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Min-Max Scaling </a:t>
            </a:r>
            <a:r>
              <a:rPr lang="ko-KR" altLang="en-US" b="1" spc="-5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0165A5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후 </a:t>
            </a:r>
            <a:r>
              <a:rPr lang="en-US" altLang="ko-KR" b="1" spc="-5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0165A5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Auto-Encoder </a:t>
            </a:r>
            <a:r>
              <a:rPr lang="ko-KR" altLang="en-US" b="1" spc="-5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0165A5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모델 적용</a:t>
            </a:r>
            <a:endParaRPr lang="en-US" altLang="ko-KR" b="1" spc="-5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0165A5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285750" indent="-285750" latinLnBrk="0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altLang="ko-KR" b="1" spc="-5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Min-Max </a:t>
            </a:r>
            <a:r>
              <a:rPr lang="ko-KR" altLang="en-US" b="1" spc="-5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스케일링을 통해서 데이터 정규화 후</a:t>
            </a:r>
            <a:r>
              <a:rPr lang="en-US" altLang="ko-KR" b="1" spc="-5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ko-KR" altLang="en-US" b="1" spc="-5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모델 적용을 위해</a:t>
            </a:r>
            <a:r>
              <a:rPr lang="en-US" altLang="ko-KR" b="1" spc="-5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), </a:t>
            </a:r>
            <a:r>
              <a:rPr lang="ko-KR" altLang="en-US" b="1" spc="-5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모델 학습</a:t>
            </a:r>
            <a:endParaRPr lang="en-US" altLang="ko-KR" b="1" spc="-5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285750" indent="-285750" latinLnBrk="0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ko-KR" altLang="en-US" b="1" spc="-5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평균 </a:t>
            </a:r>
            <a:r>
              <a:rPr lang="en-US" altLang="ko-KR" b="1" spc="-5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+ (3x</a:t>
            </a:r>
            <a:r>
              <a:rPr lang="ko-KR" altLang="en-US" b="1" spc="-5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표준편차</a:t>
            </a:r>
            <a:r>
              <a:rPr lang="en-US" altLang="ko-KR" b="1" spc="-5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  <a:r>
              <a:rPr lang="ko-KR" altLang="en-US" b="1" spc="-5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기준을 이용해서 </a:t>
            </a:r>
            <a:r>
              <a:rPr lang="en-US" altLang="ko-KR" b="1" spc="-5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C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threshold</a:t>
            </a:r>
            <a:r>
              <a:rPr lang="en-US" altLang="ko-KR" b="1" spc="-5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b="1" spc="-5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설정 </a:t>
            </a:r>
            <a:r>
              <a:rPr lang="en-US" altLang="ko-KR" b="1" spc="-5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-&gt; </a:t>
            </a:r>
            <a:r>
              <a:rPr lang="ko-KR" altLang="en-US" sz="1200" b="1" spc="-5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평균으로부터 표준편차의 </a:t>
            </a:r>
            <a:r>
              <a:rPr lang="en-US" altLang="ko-KR" sz="1200" b="1" spc="-5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</a:t>
            </a:r>
            <a:r>
              <a:rPr lang="ko-KR" altLang="en-US" sz="1200" b="1" spc="-5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배수 만큼 떨어진 값을 </a:t>
            </a:r>
            <a:r>
              <a:rPr lang="ko-KR" altLang="en-US" sz="1200" b="1" spc="-5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C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이상치</a:t>
            </a:r>
            <a:r>
              <a:rPr lang="ko-KR" altLang="en-US" sz="1200" b="1" spc="-5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로 판단</a:t>
            </a:r>
            <a:endParaRPr lang="en-US" altLang="ko-KR" b="1" spc="-5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5" name="그림 4" descr="텍스트, 그래프, 라인, 도표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5304F26E-1993-A2B9-147A-75753B9F07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61" y="2546349"/>
            <a:ext cx="5841211" cy="3422585"/>
          </a:xfrm>
          <a:prstGeom prst="rect">
            <a:avLst/>
          </a:prstGeom>
        </p:spPr>
      </p:pic>
      <p:pic>
        <p:nvPicPr>
          <p:cNvPr id="7" name="그림 6" descr="텍스트, 라인, 그래프, 도표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B9D36801-C618-10D6-49C5-964217A577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275" y="2546349"/>
            <a:ext cx="5841214" cy="3422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1962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F30D6F-CACD-74CB-06B1-73C7145FF4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1459A046-BB71-CC8F-74F6-48DE070A4F2E}"/>
              </a:ext>
            </a:extLst>
          </p:cNvPr>
          <p:cNvCxnSpPr>
            <a:cxnSpLocks/>
          </p:cNvCxnSpPr>
          <p:nvPr/>
        </p:nvCxnSpPr>
        <p:spPr>
          <a:xfrm>
            <a:off x="336000" y="642106"/>
            <a:ext cx="11520000" cy="0"/>
          </a:xfrm>
          <a:prstGeom prst="line">
            <a:avLst/>
          </a:prstGeom>
          <a:ln w="38100">
            <a:solidFill>
              <a:srgbClr val="004D8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B0C12FF3-CA37-B395-1700-AFD4628102AC}"/>
              </a:ext>
            </a:extLst>
          </p:cNvPr>
          <p:cNvSpPr txBox="1"/>
          <p:nvPr/>
        </p:nvSpPr>
        <p:spPr>
          <a:xfrm>
            <a:off x="703470" y="84654"/>
            <a:ext cx="10783611" cy="454292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pple SD Gothic Neo ExtraBold" panose="02000300000000000000" pitchFamily="2" charset="-127"/>
                <a:ea typeface="Apple SD Gothic Neo ExtraBold"/>
              </a:rPr>
              <a:t>Auto-Encoder </a:t>
            </a: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pple SD Gothic Neo ExtraBold" panose="02000300000000000000" pitchFamily="2" charset="-127"/>
                <a:ea typeface="Apple SD Gothic Neo ExtraBold"/>
              </a:rPr>
              <a:t>모델 적용</a:t>
            </a:r>
            <a:endParaRPr lang="en-US" altLang="ko-KR" b="1" dirty="0">
              <a:ln>
                <a:solidFill>
                  <a:schemeClr val="accent1">
                    <a:alpha val="0"/>
                  </a:schemeClr>
                </a:solidFill>
              </a:ln>
              <a:latin typeface="Apple SD Gothic Neo ExtraBold" panose="02000300000000000000" pitchFamily="2" charset="-127"/>
              <a:ea typeface="Apple SD Gothic Neo ExtraBold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08EBD749-A875-1278-6D9E-CFE835C7D72B}"/>
              </a:ext>
            </a:extLst>
          </p:cNvPr>
          <p:cNvSpPr/>
          <p:nvPr/>
        </p:nvSpPr>
        <p:spPr>
          <a:xfrm>
            <a:off x="350514" y="171711"/>
            <a:ext cx="360000" cy="360000"/>
          </a:xfrm>
          <a:prstGeom prst="ellipse">
            <a:avLst/>
          </a:prstGeom>
          <a:solidFill>
            <a:srgbClr val="004D8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90000" rIns="91440" bIns="90000" rtlCol="0" anchor="ctr"/>
          <a:lstStyle/>
          <a:p>
            <a:pPr algn="ctr"/>
            <a:r>
              <a:rPr lang="en-US" altLang="ko-KR" b="1"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2</a:t>
            </a:r>
          </a:p>
        </p:txBody>
      </p:sp>
      <p:sp>
        <p:nvSpPr>
          <p:cNvPr id="13" name="슬라이드 번호 개체 틀 9">
            <a:extLst>
              <a:ext uri="{FF2B5EF4-FFF2-40B4-BE49-F238E27FC236}">
                <a16:creationId xmlns:a16="http://schemas.microsoft.com/office/drawing/2014/main" id="{FE8E7B35-0A08-E48E-CAFB-B228D1F0E154}"/>
              </a:ext>
            </a:extLst>
          </p:cNvPr>
          <p:cNvSpPr txBox="1">
            <a:spLocks/>
          </p:cNvSpPr>
          <p:nvPr/>
        </p:nvSpPr>
        <p:spPr>
          <a:xfrm>
            <a:off x="11757406" y="6498684"/>
            <a:ext cx="266065" cy="228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200" b="1" i="0" kern="1200">
                <a:solidFill>
                  <a:srgbClr val="0066A6"/>
                </a:solidFill>
                <a:latin typeface="Malgun Gothic"/>
                <a:ea typeface="+mn-ea"/>
                <a:cs typeface="Malgun Gothic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 marR="0" lvl="0" indent="0" algn="l" defTabSz="914400" rtl="0" eaLnBrk="1" fontAlgn="auto" latinLnBrk="1" hangingPunct="1">
              <a:lnSpc>
                <a:spcPct val="100000"/>
              </a:lnSpc>
              <a:spcBef>
                <a:spcPts val="20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lang="en-US" altLang="ko-KR" sz="1200" b="1" i="0" u="none" strike="noStrike" kern="1200" cap="none" spc="-25" normalizeH="0" baseline="0" noProof="0" smtClean="0">
                <a:ln>
                  <a:noFill/>
                </a:ln>
                <a:solidFill>
                  <a:srgbClr val="0066A6"/>
                </a:solidFill>
                <a:effectLst/>
                <a:uLnTx/>
                <a:uFillTx/>
                <a:latin typeface="Malgun Gothic"/>
                <a:ea typeface="맑은 고딕" panose="020B0503020000020004" pitchFamily="50" charset="-127"/>
              </a:rPr>
              <a:pPr marL="3810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204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ko-KR" altLang="en-US" sz="1200" b="1" i="0" u="none" strike="noStrike" kern="1200" cap="none" spc="-25" normalizeH="0" baseline="0" noProof="0">
              <a:ln>
                <a:noFill/>
              </a:ln>
              <a:solidFill>
                <a:srgbClr val="0066A6"/>
              </a:solidFill>
              <a:effectLst/>
              <a:uLnTx/>
              <a:uFillTx/>
              <a:latin typeface="Malgun Gothic"/>
              <a:ea typeface="맑은 고딕" panose="020B050302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46A274A-AC19-08B0-2D9C-A32516F91880}"/>
              </a:ext>
            </a:extLst>
          </p:cNvPr>
          <p:cNvSpPr txBox="1"/>
          <p:nvPr/>
        </p:nvSpPr>
        <p:spPr>
          <a:xfrm>
            <a:off x="403858" y="934204"/>
            <a:ext cx="10949941" cy="4616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spcAft>
                <a:spcPts val="800"/>
              </a:spcAft>
            </a:pPr>
            <a:r>
              <a:rPr lang="en-US" altLang="ko-KR" b="1" spc="-5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0165A5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Min-Max Scaling </a:t>
            </a:r>
            <a:r>
              <a:rPr lang="ko-KR" altLang="en-US" b="1" spc="-5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0165A5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후 </a:t>
            </a:r>
            <a:r>
              <a:rPr lang="en-US" altLang="ko-KR" b="1" spc="-5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0165A5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Auto-Encoder </a:t>
            </a:r>
            <a:r>
              <a:rPr lang="ko-KR" altLang="en-US" b="1" spc="-5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0165A5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모델 적용</a:t>
            </a:r>
            <a:endParaRPr lang="en-US" altLang="ko-KR" b="1" spc="-5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6" name="그림 5" descr="텍스트, 그래프, 라인, 도표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43DCB610-E522-2C94-9B66-23E5D1FF8A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74" y="2063750"/>
            <a:ext cx="5810116" cy="3404365"/>
          </a:xfrm>
          <a:prstGeom prst="rect">
            <a:avLst/>
          </a:prstGeom>
        </p:spPr>
      </p:pic>
      <p:pic>
        <p:nvPicPr>
          <p:cNvPr id="9" name="그림 8" descr="텍스트, 라인, 그래프, 폰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767C0C2A-C879-8A19-42FD-0996F52406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7290" y="2040458"/>
            <a:ext cx="5849868" cy="342765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CAB3B78-2BAD-4652-B7FC-11CB8E693C10}"/>
              </a:ext>
            </a:extLst>
          </p:cNvPr>
          <p:cNvSpPr txBox="1"/>
          <p:nvPr/>
        </p:nvSpPr>
        <p:spPr>
          <a:xfrm>
            <a:off x="394842" y="5352907"/>
            <a:ext cx="21948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rgbClr val="C00000"/>
                </a:solidFill>
              </a:rPr>
              <a:t>임의의 이상치</a:t>
            </a:r>
            <a:r>
              <a:rPr lang="ko-KR" altLang="en-US" sz="1200" dirty="0"/>
              <a:t> 분포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>
                <a:solidFill>
                  <a:srgbClr val="0A6FBF"/>
                </a:solidFill>
              </a:rPr>
              <a:t>특정 시간대</a:t>
            </a:r>
            <a:r>
              <a:rPr lang="ko-KR" altLang="en-US" sz="1200" dirty="0"/>
              <a:t>에 </a:t>
            </a:r>
            <a:r>
              <a:rPr lang="ko-KR" altLang="en-US" sz="1200" dirty="0" err="1"/>
              <a:t>이상값이</a:t>
            </a:r>
            <a:r>
              <a:rPr lang="ko-KR" altLang="en-US" sz="1200" dirty="0"/>
              <a:t> 있음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82CAAA3-F12F-9E0E-E756-E7005A548029}"/>
              </a:ext>
            </a:extLst>
          </p:cNvPr>
          <p:cNvSpPr txBox="1"/>
          <p:nvPr/>
        </p:nvSpPr>
        <p:spPr>
          <a:xfrm>
            <a:off x="6248711" y="5352907"/>
            <a:ext cx="15247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임의의 정상치 </a:t>
            </a:r>
            <a:r>
              <a:rPr lang="ko-KR" altLang="en-US" sz="1200" dirty="0"/>
              <a:t>분포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D716BE4-875F-7565-377C-B77C5BD53D84}"/>
              </a:ext>
            </a:extLst>
          </p:cNvPr>
          <p:cNvCxnSpPr/>
          <p:nvPr/>
        </p:nvCxnSpPr>
        <p:spPr>
          <a:xfrm>
            <a:off x="1847850" y="2540000"/>
            <a:ext cx="0" cy="2146300"/>
          </a:xfrm>
          <a:prstGeom prst="line">
            <a:avLst/>
          </a:prstGeom>
          <a:ln w="19050" cap="flat" cmpd="sng" algn="ctr">
            <a:solidFill>
              <a:schemeClr val="accent5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67347A00-D6A8-C8C7-A9EE-EF2D37765FD3}"/>
              </a:ext>
            </a:extLst>
          </p:cNvPr>
          <p:cNvCxnSpPr/>
          <p:nvPr/>
        </p:nvCxnSpPr>
        <p:spPr>
          <a:xfrm>
            <a:off x="1552575" y="2495550"/>
            <a:ext cx="590550" cy="0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1D9D6698-50C7-4CD2-BF50-577C4752060A}"/>
              </a:ext>
            </a:extLst>
          </p:cNvPr>
          <p:cNvCxnSpPr/>
          <p:nvPr/>
        </p:nvCxnSpPr>
        <p:spPr>
          <a:xfrm>
            <a:off x="1523547" y="4721678"/>
            <a:ext cx="590550" cy="0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2470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F7E1AF-5A2B-AF06-19DD-613AD1C188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221640A3-2397-29A0-6211-8B7716410088}"/>
              </a:ext>
            </a:extLst>
          </p:cNvPr>
          <p:cNvCxnSpPr>
            <a:cxnSpLocks/>
          </p:cNvCxnSpPr>
          <p:nvPr/>
        </p:nvCxnSpPr>
        <p:spPr>
          <a:xfrm>
            <a:off x="336000" y="642106"/>
            <a:ext cx="11520000" cy="0"/>
          </a:xfrm>
          <a:prstGeom prst="line">
            <a:avLst/>
          </a:prstGeom>
          <a:ln w="38100">
            <a:solidFill>
              <a:srgbClr val="004D8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C1E97F19-E44F-A260-9BAF-33FC0BE6D291}"/>
              </a:ext>
            </a:extLst>
          </p:cNvPr>
          <p:cNvSpPr txBox="1"/>
          <p:nvPr/>
        </p:nvSpPr>
        <p:spPr>
          <a:xfrm>
            <a:off x="703470" y="84654"/>
            <a:ext cx="10783611" cy="454292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Apple SD Gothic Neo ExtraBold" panose="02000300000000000000" pitchFamily="2" charset="-127"/>
                <a:ea typeface="Apple SD Gothic Neo ExtraBold"/>
              </a:rPr>
              <a:t>FFT </a:t>
            </a:r>
            <a:r>
              <a:rPr lang="ko-KR" altLang="en-US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Apple SD Gothic Neo ExtraBold" panose="02000300000000000000" pitchFamily="2" charset="-127"/>
                <a:ea typeface="Apple SD Gothic Neo ExtraBold"/>
              </a:rPr>
              <a:t>변환</a:t>
            </a:r>
            <a:endParaRPr lang="en-US" altLang="ko-KR" b="1">
              <a:ln>
                <a:solidFill>
                  <a:schemeClr val="accent1">
                    <a:alpha val="0"/>
                  </a:schemeClr>
                </a:solidFill>
              </a:ln>
              <a:latin typeface="Apple SD Gothic Neo ExtraBold" panose="02000300000000000000" pitchFamily="2" charset="-127"/>
              <a:ea typeface="Apple SD Gothic Neo ExtraBold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B6C85161-EA85-FA8B-781B-41298D7CA9A7}"/>
              </a:ext>
            </a:extLst>
          </p:cNvPr>
          <p:cNvSpPr/>
          <p:nvPr/>
        </p:nvSpPr>
        <p:spPr>
          <a:xfrm>
            <a:off x="350514" y="171711"/>
            <a:ext cx="360000" cy="360000"/>
          </a:xfrm>
          <a:prstGeom prst="ellipse">
            <a:avLst/>
          </a:prstGeom>
          <a:solidFill>
            <a:srgbClr val="004D8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90000" rIns="91440" bIns="90000" rtlCol="0" anchor="ctr"/>
          <a:lstStyle/>
          <a:p>
            <a:pPr algn="ctr"/>
            <a:r>
              <a:rPr lang="en-US" altLang="ko-KR" b="1"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2</a:t>
            </a:r>
          </a:p>
        </p:txBody>
      </p:sp>
      <p:sp>
        <p:nvSpPr>
          <p:cNvPr id="13" name="슬라이드 번호 개체 틀 9">
            <a:extLst>
              <a:ext uri="{FF2B5EF4-FFF2-40B4-BE49-F238E27FC236}">
                <a16:creationId xmlns:a16="http://schemas.microsoft.com/office/drawing/2014/main" id="{D5FD46B4-6E38-C141-6337-C67A6F7CDD1A}"/>
              </a:ext>
            </a:extLst>
          </p:cNvPr>
          <p:cNvSpPr txBox="1">
            <a:spLocks/>
          </p:cNvSpPr>
          <p:nvPr/>
        </p:nvSpPr>
        <p:spPr>
          <a:xfrm>
            <a:off x="11757406" y="6498684"/>
            <a:ext cx="266065" cy="228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200" b="1" i="0" kern="1200">
                <a:solidFill>
                  <a:srgbClr val="0066A6"/>
                </a:solidFill>
                <a:latin typeface="Malgun Gothic"/>
                <a:ea typeface="+mn-ea"/>
                <a:cs typeface="Malgun Gothic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 marR="0" lvl="0" indent="0" algn="l" defTabSz="914400" rtl="0" eaLnBrk="1" fontAlgn="auto" latinLnBrk="1" hangingPunct="1">
              <a:lnSpc>
                <a:spcPct val="100000"/>
              </a:lnSpc>
              <a:spcBef>
                <a:spcPts val="20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lang="en-US" altLang="ko-KR" sz="1200" b="1" i="0" u="none" strike="noStrike" kern="1200" cap="none" spc="-25" normalizeH="0" baseline="0" noProof="0" smtClean="0">
                <a:ln>
                  <a:noFill/>
                </a:ln>
                <a:solidFill>
                  <a:srgbClr val="0066A6"/>
                </a:solidFill>
                <a:effectLst/>
                <a:uLnTx/>
                <a:uFillTx/>
                <a:latin typeface="Malgun Gothic"/>
                <a:ea typeface="맑은 고딕" panose="020B0503020000020004" pitchFamily="50" charset="-127"/>
              </a:rPr>
              <a:pPr marL="3810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204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ko-KR" altLang="en-US" sz="1200" b="1" i="0" u="none" strike="noStrike" kern="1200" cap="none" spc="-25" normalizeH="0" baseline="0" noProof="0">
              <a:ln>
                <a:noFill/>
              </a:ln>
              <a:solidFill>
                <a:srgbClr val="0066A6"/>
              </a:solidFill>
              <a:effectLst/>
              <a:uLnTx/>
              <a:uFillTx/>
              <a:latin typeface="Malgun Gothic"/>
              <a:ea typeface="맑은 고딕" panose="020B050302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2D40324-DC7F-8088-FA46-910108B046C3}"/>
              </a:ext>
            </a:extLst>
          </p:cNvPr>
          <p:cNvSpPr txBox="1"/>
          <p:nvPr/>
        </p:nvSpPr>
        <p:spPr>
          <a:xfrm>
            <a:off x="403858" y="934204"/>
            <a:ext cx="10949941" cy="1718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spcAft>
                <a:spcPts val="800"/>
              </a:spcAft>
            </a:pPr>
            <a:r>
              <a:rPr lang="en-US" altLang="ko-KR" b="1" spc="-5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0165A5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def </a:t>
            </a:r>
            <a:r>
              <a:rPr lang="en-US" altLang="ko-KR" b="1" spc="-50" err="1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0165A5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FFT_top_k_periods</a:t>
            </a:r>
            <a:r>
              <a:rPr lang="en-US" altLang="ko-KR" b="1" spc="-5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0165A5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(series, k=5):</a:t>
            </a:r>
            <a:br>
              <a:rPr lang="en-US" altLang="ko-KR" b="1" spc="-5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0165A5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</a:br>
            <a:r>
              <a:rPr lang="en-US" altLang="ko-KR" sz="1400" b="1" spc="-5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0165A5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from </a:t>
            </a:r>
            <a:r>
              <a:rPr lang="en-US" altLang="ko-KR" sz="1400" b="1" spc="-50" err="1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0165A5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scipy.signal</a:t>
            </a:r>
            <a:r>
              <a:rPr lang="en-US" altLang="ko-KR" sz="1400" b="1" spc="-5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0165A5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import </a:t>
            </a:r>
            <a:r>
              <a:rPr lang="en-US" altLang="ko-KR" sz="1400" b="1" spc="-50" err="1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0165A5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find_peaks</a:t>
            </a:r>
            <a:endParaRPr lang="en-US" altLang="ko-KR" sz="1400" b="1" spc="-5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0165A5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atinLnBrk="0">
              <a:lnSpc>
                <a:spcPct val="150000"/>
              </a:lnSpc>
              <a:spcAft>
                <a:spcPts val="800"/>
              </a:spcAft>
            </a:pPr>
            <a:r>
              <a:rPr lang="en-US" altLang="ko-KR" b="1" spc="-5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- </a:t>
            </a:r>
            <a:r>
              <a:rPr lang="ko-KR" altLang="en-US" b="1" spc="-5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특정 주기에서 진폭이 </a:t>
            </a:r>
            <a:r>
              <a:rPr lang="en-US" altLang="ko-KR" b="1" spc="-5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peak</a:t>
            </a:r>
            <a:r>
              <a:rPr lang="ko-KR" altLang="en-US" b="1" spc="-5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가 되는 지점을 </a:t>
            </a:r>
            <a:r>
              <a:rPr lang="en-US" altLang="ko-KR" b="1" spc="-5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k</a:t>
            </a:r>
            <a:r>
              <a:rPr lang="ko-KR" altLang="en-US" b="1" spc="-5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 추출하여</a:t>
            </a:r>
            <a:br>
              <a:rPr lang="en-US" altLang="ko-KR" b="1" spc="-5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</a:br>
            <a:r>
              <a:rPr lang="en-US" altLang="ko-KR" b="1" spc="-5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- k</a:t>
            </a:r>
            <a:r>
              <a:rPr lang="ko-KR" altLang="en-US" b="1" spc="-5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개의 원소를 갖는 </a:t>
            </a:r>
            <a:r>
              <a:rPr lang="en-US" altLang="ko-KR" b="1" spc="-5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periods, amplitudes </a:t>
            </a:r>
            <a:r>
              <a:rPr lang="ko-KR" altLang="en-US" b="1" spc="-5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반환</a:t>
            </a:r>
            <a:r>
              <a:rPr lang="en-US" altLang="ko-KR" b="1" spc="-5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3255EF7-CB61-8479-F936-F88DAB7F12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3600" y="2924614"/>
            <a:ext cx="7490456" cy="3688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0744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069224-4818-86A8-A1ED-6754E9ED67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57C59F4D-7193-F95E-C800-C4E1FBBE7003}"/>
              </a:ext>
            </a:extLst>
          </p:cNvPr>
          <p:cNvCxnSpPr>
            <a:cxnSpLocks/>
          </p:cNvCxnSpPr>
          <p:nvPr/>
        </p:nvCxnSpPr>
        <p:spPr>
          <a:xfrm>
            <a:off x="336000" y="642106"/>
            <a:ext cx="11520000" cy="0"/>
          </a:xfrm>
          <a:prstGeom prst="line">
            <a:avLst/>
          </a:prstGeom>
          <a:ln w="38100">
            <a:solidFill>
              <a:srgbClr val="004D8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1E951A83-E5A7-AD4C-3BE7-4C13133C4E07}"/>
              </a:ext>
            </a:extLst>
          </p:cNvPr>
          <p:cNvSpPr txBox="1"/>
          <p:nvPr/>
        </p:nvSpPr>
        <p:spPr>
          <a:xfrm>
            <a:off x="703470" y="84654"/>
            <a:ext cx="10783611" cy="454292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Apple SD Gothic Neo ExtraBold" panose="02000300000000000000" pitchFamily="2" charset="-127"/>
                <a:ea typeface="Apple SD Gothic Neo ExtraBold"/>
              </a:rPr>
              <a:t>FFT </a:t>
            </a:r>
            <a:r>
              <a:rPr lang="ko-KR" altLang="en-US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Apple SD Gothic Neo ExtraBold" panose="02000300000000000000" pitchFamily="2" charset="-127"/>
                <a:ea typeface="Apple SD Gothic Neo ExtraBold"/>
              </a:rPr>
              <a:t>변환</a:t>
            </a:r>
            <a:endParaRPr lang="en-US" altLang="ko-KR" b="1">
              <a:ln>
                <a:solidFill>
                  <a:schemeClr val="accent1">
                    <a:alpha val="0"/>
                  </a:schemeClr>
                </a:solidFill>
              </a:ln>
              <a:latin typeface="Apple SD Gothic Neo ExtraBold" panose="02000300000000000000" pitchFamily="2" charset="-127"/>
              <a:ea typeface="Apple SD Gothic Neo ExtraBold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490D63FC-4A94-AB94-A37F-0F83D2CDD53C}"/>
              </a:ext>
            </a:extLst>
          </p:cNvPr>
          <p:cNvSpPr/>
          <p:nvPr/>
        </p:nvSpPr>
        <p:spPr>
          <a:xfrm>
            <a:off x="350514" y="171711"/>
            <a:ext cx="360000" cy="360000"/>
          </a:xfrm>
          <a:prstGeom prst="ellipse">
            <a:avLst/>
          </a:prstGeom>
          <a:solidFill>
            <a:srgbClr val="004D8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90000" rIns="91440" bIns="90000" rtlCol="0" anchor="ctr"/>
          <a:lstStyle/>
          <a:p>
            <a:pPr algn="ctr"/>
            <a:r>
              <a:rPr lang="en-US" altLang="ko-KR" b="1"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2</a:t>
            </a:r>
          </a:p>
        </p:txBody>
      </p:sp>
      <p:sp>
        <p:nvSpPr>
          <p:cNvPr id="13" name="슬라이드 번호 개체 틀 9">
            <a:extLst>
              <a:ext uri="{FF2B5EF4-FFF2-40B4-BE49-F238E27FC236}">
                <a16:creationId xmlns:a16="http://schemas.microsoft.com/office/drawing/2014/main" id="{E222EF3B-256E-BF60-6160-C2F462202997}"/>
              </a:ext>
            </a:extLst>
          </p:cNvPr>
          <p:cNvSpPr txBox="1">
            <a:spLocks/>
          </p:cNvSpPr>
          <p:nvPr/>
        </p:nvSpPr>
        <p:spPr>
          <a:xfrm>
            <a:off x="11757406" y="6498684"/>
            <a:ext cx="266065" cy="228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200" b="1" i="0" kern="1200">
                <a:solidFill>
                  <a:srgbClr val="0066A6"/>
                </a:solidFill>
                <a:latin typeface="Malgun Gothic"/>
                <a:ea typeface="+mn-ea"/>
                <a:cs typeface="Malgun Gothic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 marR="0" lvl="0" indent="0" algn="l" defTabSz="914400" rtl="0" eaLnBrk="1" fontAlgn="auto" latinLnBrk="1" hangingPunct="1">
              <a:lnSpc>
                <a:spcPct val="100000"/>
              </a:lnSpc>
              <a:spcBef>
                <a:spcPts val="20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lang="en-US" altLang="ko-KR" sz="1200" b="1" i="0" u="none" strike="noStrike" kern="1200" cap="none" spc="-25" normalizeH="0" baseline="0" noProof="0" smtClean="0">
                <a:ln>
                  <a:noFill/>
                </a:ln>
                <a:solidFill>
                  <a:srgbClr val="0066A6"/>
                </a:solidFill>
                <a:effectLst/>
                <a:uLnTx/>
                <a:uFillTx/>
                <a:latin typeface="Malgun Gothic"/>
                <a:ea typeface="맑은 고딕" panose="020B0503020000020004" pitchFamily="50" charset="-127"/>
              </a:rPr>
              <a:pPr marL="3810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204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ko-KR" altLang="en-US" sz="1200" b="1" i="0" u="none" strike="noStrike" kern="1200" cap="none" spc="-25" normalizeH="0" baseline="0" noProof="0">
              <a:ln>
                <a:noFill/>
              </a:ln>
              <a:solidFill>
                <a:srgbClr val="0066A6"/>
              </a:solidFill>
              <a:effectLst/>
              <a:uLnTx/>
              <a:uFillTx/>
              <a:latin typeface="Malgun Gothic"/>
              <a:ea typeface="맑은 고딕" panose="020B050302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F50C4A0-ACDC-18D0-DA80-9E2A57A8CAB8}"/>
              </a:ext>
            </a:extLst>
          </p:cNvPr>
          <p:cNvSpPr txBox="1"/>
          <p:nvPr/>
        </p:nvSpPr>
        <p:spPr>
          <a:xfrm>
            <a:off x="403858" y="934204"/>
            <a:ext cx="10949941" cy="4616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spcAft>
                <a:spcPts val="800"/>
              </a:spcAft>
            </a:pPr>
            <a:r>
              <a:rPr lang="en-US" altLang="ko-KR" b="1" spc="-5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0165A5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FFT</a:t>
            </a:r>
            <a:r>
              <a:rPr lang="ko-KR" altLang="en-US" b="1" spc="-5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0165A5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를 이용하여 추출한 </a:t>
            </a:r>
            <a:r>
              <a:rPr lang="en-US" altLang="ko-KR" b="1" spc="-5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0165A5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peak </a:t>
            </a:r>
            <a:r>
              <a:rPr lang="ko-KR" altLang="en-US" b="1" spc="-5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0165A5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주기</a:t>
            </a:r>
            <a:endParaRPr lang="en-US" altLang="ko-KR" b="1" spc="-5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7" name="그림 6" descr="텍스트, 라인, 그래프, 도표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EFFCC068-87EF-4501-9B5D-E90252EBD4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858" y="1614166"/>
            <a:ext cx="5344871" cy="2107684"/>
          </a:xfrm>
          <a:prstGeom prst="rect">
            <a:avLst/>
          </a:prstGeom>
        </p:spPr>
      </p:pic>
      <p:pic>
        <p:nvPicPr>
          <p:cNvPr id="10" name="그림 9" descr="라인, 텍스트, 그래프, 도표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B41B924C-7EB2-74B3-A4B7-8EFD754F1D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275" y="1614166"/>
            <a:ext cx="5344873" cy="2107685"/>
          </a:xfrm>
          <a:prstGeom prst="rect">
            <a:avLst/>
          </a:prstGeom>
        </p:spPr>
      </p:pic>
      <p:pic>
        <p:nvPicPr>
          <p:cNvPr id="14" name="그림 13" descr="라인, 도표, 그래프, 텍스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6ECA8C78-8375-F5F4-85FC-B129AD70D1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858" y="3721850"/>
            <a:ext cx="5344871" cy="2107684"/>
          </a:xfrm>
          <a:prstGeom prst="rect">
            <a:avLst/>
          </a:prstGeom>
        </p:spPr>
      </p:pic>
      <p:pic>
        <p:nvPicPr>
          <p:cNvPr id="16" name="그림 15" descr="라인, 텍스트, 그래프, 도표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6718BBF8-D83F-C4D9-272C-DAE2895D50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5275" y="3721850"/>
            <a:ext cx="5344871" cy="2107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9580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FC29C0-D0E2-6288-50E9-E209D61E7C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470D17B2-39D1-3775-088A-C8BFFCFDA7AB}"/>
              </a:ext>
            </a:extLst>
          </p:cNvPr>
          <p:cNvCxnSpPr>
            <a:cxnSpLocks/>
          </p:cNvCxnSpPr>
          <p:nvPr/>
        </p:nvCxnSpPr>
        <p:spPr>
          <a:xfrm>
            <a:off x="336000" y="642106"/>
            <a:ext cx="11520000" cy="0"/>
          </a:xfrm>
          <a:prstGeom prst="line">
            <a:avLst/>
          </a:prstGeom>
          <a:ln w="38100">
            <a:solidFill>
              <a:srgbClr val="004D8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7CDD83CF-0B5A-98C8-0875-93099530B549}"/>
              </a:ext>
            </a:extLst>
          </p:cNvPr>
          <p:cNvSpPr txBox="1"/>
          <p:nvPr/>
        </p:nvSpPr>
        <p:spPr>
          <a:xfrm>
            <a:off x="703470" y="84654"/>
            <a:ext cx="10783611" cy="454292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Apple SD Gothic Neo ExtraBold" panose="02000300000000000000" pitchFamily="2" charset="-127"/>
                <a:ea typeface="Apple SD Gothic Neo ExtraBold"/>
              </a:rPr>
              <a:t>FFT </a:t>
            </a:r>
            <a:r>
              <a:rPr lang="ko-KR" altLang="en-US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Apple SD Gothic Neo ExtraBold" panose="02000300000000000000" pitchFamily="2" charset="-127"/>
                <a:ea typeface="Apple SD Gothic Neo ExtraBold"/>
              </a:rPr>
              <a:t>변환</a:t>
            </a:r>
            <a:endParaRPr lang="en-US" altLang="ko-KR" b="1">
              <a:ln>
                <a:solidFill>
                  <a:schemeClr val="accent1">
                    <a:alpha val="0"/>
                  </a:schemeClr>
                </a:solidFill>
              </a:ln>
              <a:latin typeface="Apple SD Gothic Neo ExtraBold" panose="02000300000000000000" pitchFamily="2" charset="-127"/>
              <a:ea typeface="Apple SD Gothic Neo ExtraBold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42E69E76-7644-3E01-1895-39AB994F0ABC}"/>
              </a:ext>
            </a:extLst>
          </p:cNvPr>
          <p:cNvSpPr/>
          <p:nvPr/>
        </p:nvSpPr>
        <p:spPr>
          <a:xfrm>
            <a:off x="350514" y="171711"/>
            <a:ext cx="360000" cy="360000"/>
          </a:xfrm>
          <a:prstGeom prst="ellipse">
            <a:avLst/>
          </a:prstGeom>
          <a:solidFill>
            <a:srgbClr val="004D8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90000" rIns="91440" bIns="90000" rtlCol="0" anchor="ctr"/>
          <a:lstStyle/>
          <a:p>
            <a:pPr algn="ctr"/>
            <a:r>
              <a:rPr lang="en-US" altLang="ko-KR" b="1"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2</a:t>
            </a:r>
          </a:p>
        </p:txBody>
      </p:sp>
      <p:sp>
        <p:nvSpPr>
          <p:cNvPr id="13" name="슬라이드 번호 개체 틀 9">
            <a:extLst>
              <a:ext uri="{FF2B5EF4-FFF2-40B4-BE49-F238E27FC236}">
                <a16:creationId xmlns:a16="http://schemas.microsoft.com/office/drawing/2014/main" id="{6E0BDC7C-27BB-F649-8B1E-AC03C8BC3F47}"/>
              </a:ext>
            </a:extLst>
          </p:cNvPr>
          <p:cNvSpPr txBox="1">
            <a:spLocks/>
          </p:cNvSpPr>
          <p:nvPr/>
        </p:nvSpPr>
        <p:spPr>
          <a:xfrm>
            <a:off x="11757406" y="6498684"/>
            <a:ext cx="266065" cy="228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200" b="1" i="0" kern="1200">
                <a:solidFill>
                  <a:srgbClr val="0066A6"/>
                </a:solidFill>
                <a:latin typeface="Malgun Gothic"/>
                <a:ea typeface="+mn-ea"/>
                <a:cs typeface="Malgun Gothic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 marR="0" lvl="0" indent="0" algn="l" defTabSz="914400" rtl="0" eaLnBrk="1" fontAlgn="auto" latinLnBrk="1" hangingPunct="1">
              <a:lnSpc>
                <a:spcPct val="100000"/>
              </a:lnSpc>
              <a:spcBef>
                <a:spcPts val="20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lang="en-US" altLang="ko-KR" sz="1200" b="1" i="0" u="none" strike="noStrike" kern="1200" cap="none" spc="-25" normalizeH="0" baseline="0" noProof="0" smtClean="0">
                <a:ln>
                  <a:noFill/>
                </a:ln>
                <a:solidFill>
                  <a:srgbClr val="0066A6"/>
                </a:solidFill>
                <a:effectLst/>
                <a:uLnTx/>
                <a:uFillTx/>
                <a:latin typeface="Malgun Gothic"/>
                <a:ea typeface="맑은 고딕" panose="020B0503020000020004" pitchFamily="50" charset="-127"/>
              </a:rPr>
              <a:pPr marL="3810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204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ko-KR" altLang="en-US" sz="1200" b="1" i="0" u="none" strike="noStrike" kern="1200" cap="none" spc="-25" normalizeH="0" baseline="0" noProof="0">
              <a:ln>
                <a:noFill/>
              </a:ln>
              <a:solidFill>
                <a:srgbClr val="0066A6"/>
              </a:solidFill>
              <a:effectLst/>
              <a:uLnTx/>
              <a:uFillTx/>
              <a:latin typeface="Malgun Gothic"/>
              <a:ea typeface="맑은 고딕" panose="020B050302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DFDE7A0-34D2-D304-52DE-EFF2FB934967}"/>
              </a:ext>
            </a:extLst>
          </p:cNvPr>
          <p:cNvSpPr txBox="1"/>
          <p:nvPr/>
        </p:nvSpPr>
        <p:spPr>
          <a:xfrm>
            <a:off x="403858" y="934204"/>
            <a:ext cx="10949941" cy="14105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spcAft>
                <a:spcPts val="800"/>
              </a:spcAft>
            </a:pPr>
            <a:r>
              <a:rPr lang="en-US" altLang="ko-KR" b="1" spc="-5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0165A5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FFT</a:t>
            </a:r>
            <a:r>
              <a:rPr lang="ko-KR" altLang="en-US" b="1" spc="-5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0165A5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를 이용하여 추출한 </a:t>
            </a:r>
            <a:r>
              <a:rPr lang="en-US" altLang="ko-KR" b="1" spc="-5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0165A5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peak </a:t>
            </a:r>
            <a:r>
              <a:rPr lang="ko-KR" altLang="en-US" b="1" spc="-5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0165A5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주기</a:t>
            </a:r>
            <a:endParaRPr lang="en-US" altLang="ko-KR" b="1" spc="-5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0165A5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285750" indent="-285750" latinLnBrk="0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altLang="ko-KR" sz="1600" b="1" spc="-5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FFT</a:t>
            </a:r>
            <a:r>
              <a:rPr lang="ko-KR" altLang="en-US" sz="1600" b="1" spc="-5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를 이용하여 주기를 추출하면</a:t>
            </a:r>
            <a:r>
              <a:rPr lang="en-US" altLang="ko-KR" sz="1600" b="1" spc="-5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1600" b="1" spc="-5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전력 데이터의 주간</a:t>
            </a:r>
            <a:r>
              <a:rPr lang="en-US" altLang="ko-KR" sz="1600" b="1" spc="-5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/</a:t>
            </a:r>
            <a:r>
              <a:rPr lang="ko-KR" altLang="en-US" sz="1600" b="1" spc="-5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야간 등의 분포를 더 명확하게 추출할 수 있다</a:t>
            </a:r>
            <a:endParaRPr lang="en-US" altLang="ko-KR" sz="1600" b="1" spc="-5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285750" indent="-285750" latinLnBrk="0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ko-KR" altLang="en-US" sz="1600" b="1" spc="-5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따라서</a:t>
            </a:r>
            <a:r>
              <a:rPr lang="en-US" altLang="ko-KR" sz="1600" b="1" spc="-5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1600" b="1" spc="-5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계절성이 희석되어 이상치를 검출하는 부분이 약화되는 것을 방지할 수 있다 </a:t>
            </a:r>
            <a:endParaRPr lang="en-US" altLang="ko-KR" sz="1600" b="1" spc="-5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899159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2F4EF3-55E3-39EF-3D06-88A2AE2208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1D3B27B9-2BFE-535C-C9A1-8E73E046C6A5}"/>
              </a:ext>
            </a:extLst>
          </p:cNvPr>
          <p:cNvGrpSpPr/>
          <p:nvPr/>
        </p:nvGrpSpPr>
        <p:grpSpPr>
          <a:xfrm>
            <a:off x="2719239" y="2044699"/>
            <a:ext cx="6569486" cy="1636995"/>
            <a:chOff x="3073400" y="1659467"/>
            <a:chExt cx="6569486" cy="2750067"/>
          </a:xfrm>
        </p:grpSpPr>
        <p:pic>
          <p:nvPicPr>
            <p:cNvPr id="3" name="object 2">
              <a:extLst>
                <a:ext uri="{FF2B5EF4-FFF2-40B4-BE49-F238E27FC236}">
                  <a16:creationId xmlns:a16="http://schemas.microsoft.com/office/drawing/2014/main" id="{7353BA9C-25BF-A0C1-FE40-A9B4F936C4C9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 flipH="1">
              <a:off x="3073400" y="1659467"/>
              <a:ext cx="102419" cy="2538907"/>
            </a:xfrm>
            <a:prstGeom prst="rect">
              <a:avLst/>
            </a:prstGeom>
          </p:spPr>
        </p:pic>
        <p:sp>
          <p:nvSpPr>
            <p:cNvPr id="4" name="object 3">
              <a:extLst>
                <a:ext uri="{FF2B5EF4-FFF2-40B4-BE49-F238E27FC236}">
                  <a16:creationId xmlns:a16="http://schemas.microsoft.com/office/drawing/2014/main" id="{604E0E26-E5D2-10FC-BD86-D088C0E1800E}"/>
                </a:ext>
              </a:extLst>
            </p:cNvPr>
            <p:cNvSpPr txBox="1"/>
            <p:nvPr/>
          </p:nvSpPr>
          <p:spPr>
            <a:xfrm>
              <a:off x="3273722" y="2085339"/>
              <a:ext cx="6369164" cy="447031"/>
            </a:xfrm>
            <a:prstGeom prst="rect">
              <a:avLst/>
            </a:prstGeom>
          </p:spPr>
          <p:txBody>
            <a:bodyPr vert="horz" wrap="square" lIns="0" tIns="50165" rIns="0" bIns="0" rtlCol="0" anchor="t">
              <a:spAutoFit/>
            </a:bodyPr>
            <a:lstStyle/>
            <a:p>
              <a:pPr marL="1270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395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1400" dirty="0">
                  <a:solidFill>
                    <a:srgbClr val="252525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algun Gothic"/>
                </a:rPr>
                <a:t>푸리에 변환을 활용한 이상치 탐지</a:t>
              </a:r>
              <a:endParaRPr lang="en-US" altLang="ko-KR" sz="1400" dirty="0">
                <a:solidFill>
                  <a:srgbClr val="252525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1B3B835-067F-46EC-23F5-399ADA01855E}"/>
                </a:ext>
              </a:extLst>
            </p:cNvPr>
            <p:cNvSpPr txBox="1"/>
            <p:nvPr/>
          </p:nvSpPr>
          <p:spPr>
            <a:xfrm>
              <a:off x="3273722" y="3013502"/>
              <a:ext cx="6096000" cy="13960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270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635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4800" b="1" i="0" u="none" strike="noStrike" kern="1200" cap="none" spc="-10" normalizeH="0" baseline="0" noProof="0" dirty="0">
                  <a:ln>
                    <a:noFill/>
                  </a:ln>
                  <a:solidFill>
                    <a:srgbClr val="0066A6"/>
                  </a:solidFill>
                  <a:effectLst/>
                  <a:uLnTx/>
                  <a:uFillTx/>
                  <a:latin typeface="Malgun Gothic"/>
                  <a:ea typeface="맑은 고딕"/>
                  <a:cs typeface="Malgun Gothic"/>
                </a:rPr>
                <a:t>03 </a:t>
              </a:r>
              <a:r>
                <a:rPr lang="ko-KR" altLang="en-US" sz="3200" b="1" spc="-10" dirty="0">
                  <a:solidFill>
                    <a:srgbClr val="0066A6"/>
                  </a:solidFill>
                  <a:latin typeface="Malgun Gothic"/>
                  <a:ea typeface="맑은 고딕"/>
                  <a:cs typeface="Malgun Gothic"/>
                </a:rPr>
                <a:t>나도 모르는 나를 알려줘</a:t>
              </a:r>
              <a:r>
                <a:rPr kumimoji="0" lang="en-US" altLang="ko-KR" sz="3200" b="1" i="0" u="none" strike="noStrike" kern="1200" cap="none" spc="-10" normalizeH="0" baseline="0" noProof="0" dirty="0">
                  <a:ln>
                    <a:noFill/>
                  </a:ln>
                  <a:solidFill>
                    <a:srgbClr val="0066A6"/>
                  </a:solidFill>
                  <a:effectLst/>
                  <a:uLnTx/>
                  <a:uFillTx/>
                  <a:latin typeface="Malgun Gothic"/>
                  <a:ea typeface="맑은 고딕"/>
                  <a:cs typeface="Malgun Gothic"/>
                </a:rPr>
                <a:t> </a:t>
              </a:r>
              <a:endParaRPr kumimoji="0" lang="ko-KR" altLang="en-US" sz="3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Malgun Gothic"/>
                <a:ea typeface="맑은 고딕"/>
                <a:cs typeface="Malgun Gothic"/>
              </a:endParaRPr>
            </a:p>
          </p:txBody>
        </p:sp>
      </p:grpSp>
      <p:sp>
        <p:nvSpPr>
          <p:cNvPr id="5" name="슬라이드 번호 개체 틀 9">
            <a:extLst>
              <a:ext uri="{FF2B5EF4-FFF2-40B4-BE49-F238E27FC236}">
                <a16:creationId xmlns:a16="http://schemas.microsoft.com/office/drawing/2014/main" id="{9CE7887A-A81F-ABDB-D507-D2A75A0FDEE8}"/>
              </a:ext>
            </a:extLst>
          </p:cNvPr>
          <p:cNvSpPr txBox="1">
            <a:spLocks/>
          </p:cNvSpPr>
          <p:nvPr/>
        </p:nvSpPr>
        <p:spPr>
          <a:xfrm>
            <a:off x="11757406" y="6498684"/>
            <a:ext cx="266065" cy="228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200" b="1" i="0" kern="1200">
                <a:solidFill>
                  <a:srgbClr val="0066A6"/>
                </a:solidFill>
                <a:latin typeface="Malgun Gothic"/>
                <a:ea typeface="+mn-ea"/>
                <a:cs typeface="Malgun Gothic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 marR="0" lvl="0" indent="0" algn="l" defTabSz="914400" rtl="0" eaLnBrk="1" fontAlgn="auto" latinLnBrk="1" hangingPunct="1">
              <a:lnSpc>
                <a:spcPct val="100000"/>
              </a:lnSpc>
              <a:spcBef>
                <a:spcPts val="20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lang="en-US" altLang="ko-KR" sz="1200" b="1" i="0" u="none" strike="noStrike" kern="1200" cap="none" spc="-25" normalizeH="0" baseline="0" noProof="0" smtClean="0">
                <a:ln>
                  <a:noFill/>
                </a:ln>
                <a:solidFill>
                  <a:srgbClr val="0066A6"/>
                </a:solidFill>
                <a:effectLst/>
                <a:uLnTx/>
                <a:uFillTx/>
                <a:latin typeface="Malgun Gothic"/>
                <a:ea typeface="맑은 고딕" panose="020B0503020000020004" pitchFamily="50" charset="-127"/>
              </a:rPr>
              <a:pPr marL="3810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204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ko-KR" altLang="en-US" sz="1200" b="1" i="0" u="none" strike="noStrike" kern="1200" cap="none" spc="-25" normalizeH="0" baseline="0" noProof="0">
              <a:ln>
                <a:noFill/>
              </a:ln>
              <a:solidFill>
                <a:srgbClr val="0066A6"/>
              </a:solidFill>
              <a:effectLst/>
              <a:uLnTx/>
              <a:uFillTx/>
              <a:latin typeface="Malgun Gothic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149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BCA47CB-CA0A-3ABC-BC6D-B36FC842D73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lang="en-US" altLang="ko-KR" spc="-25" smtClean="0"/>
              <a:t>2</a:t>
            </a:fld>
            <a:endParaRPr lang="ko-KR" altLang="en-US" spc="-25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7B876F0C-2F55-0E4D-0BB0-B4214CAD9E6F}"/>
              </a:ext>
            </a:extLst>
          </p:cNvPr>
          <p:cNvGrpSpPr/>
          <p:nvPr/>
        </p:nvGrpSpPr>
        <p:grpSpPr>
          <a:xfrm>
            <a:off x="2719239" y="2044699"/>
            <a:ext cx="6595800" cy="1627758"/>
            <a:chOff x="3073400" y="1659467"/>
            <a:chExt cx="6595800" cy="2734549"/>
          </a:xfrm>
        </p:grpSpPr>
        <p:pic>
          <p:nvPicPr>
            <p:cNvPr id="3" name="object 2">
              <a:extLst>
                <a:ext uri="{FF2B5EF4-FFF2-40B4-BE49-F238E27FC236}">
                  <a16:creationId xmlns:a16="http://schemas.microsoft.com/office/drawing/2014/main" id="{6716C8DC-DADF-392D-9AC7-735A0405A1F3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 flipH="1">
              <a:off x="3073400" y="1659467"/>
              <a:ext cx="102419" cy="2538907"/>
            </a:xfrm>
            <a:prstGeom prst="rect">
              <a:avLst/>
            </a:prstGeom>
          </p:spPr>
        </p:pic>
        <p:sp>
          <p:nvSpPr>
            <p:cNvPr id="4" name="object 3">
              <a:extLst>
                <a:ext uri="{FF2B5EF4-FFF2-40B4-BE49-F238E27FC236}">
                  <a16:creationId xmlns:a16="http://schemas.microsoft.com/office/drawing/2014/main" id="{56A7F3C9-446E-22D0-4B18-602CED14CA84}"/>
                </a:ext>
              </a:extLst>
            </p:cNvPr>
            <p:cNvSpPr txBox="1"/>
            <p:nvPr/>
          </p:nvSpPr>
          <p:spPr>
            <a:xfrm>
              <a:off x="3273722" y="2085339"/>
              <a:ext cx="6395478" cy="447031"/>
            </a:xfrm>
            <a:prstGeom prst="rect">
              <a:avLst/>
            </a:prstGeom>
          </p:spPr>
          <p:txBody>
            <a:bodyPr vert="horz" wrap="square" lIns="0" tIns="50165" rIns="0" bIns="0" rtlCol="0" anchor="t">
              <a:spAutoFit/>
            </a:bodyPr>
            <a:lstStyle/>
            <a:p>
              <a:pPr marL="1270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395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1400" dirty="0">
                  <a:solidFill>
                    <a:srgbClr val="252525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algun Gothic"/>
                </a:rPr>
                <a:t>푸리에 변환을 활용한 이상치 탐지 기법</a:t>
              </a:r>
              <a:endParaRPr lang="en-US" altLang="ko-KR" sz="1400" dirty="0">
                <a:solidFill>
                  <a:srgbClr val="252525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20B3B56-8017-F79D-564F-39FB7E0288F6}"/>
                </a:ext>
              </a:extLst>
            </p:cNvPr>
            <p:cNvSpPr txBox="1"/>
            <p:nvPr/>
          </p:nvSpPr>
          <p:spPr>
            <a:xfrm>
              <a:off x="3273722" y="2997984"/>
              <a:ext cx="6096000" cy="13960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270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635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4800" b="1" i="0" u="none" strike="noStrike" kern="1200" cap="none" spc="-10" normalizeH="0" baseline="0" noProof="0">
                  <a:ln>
                    <a:noFill/>
                  </a:ln>
                  <a:solidFill>
                    <a:srgbClr val="0066A6"/>
                  </a:solidFill>
                  <a:effectLst/>
                  <a:uLnTx/>
                  <a:uFillTx/>
                  <a:latin typeface="Malgun Gothic"/>
                  <a:ea typeface="맑은 고딕"/>
                  <a:cs typeface="Malgun Gothic"/>
                </a:rPr>
                <a:t>01 </a:t>
              </a:r>
              <a:r>
                <a:rPr kumimoji="0" lang="ko-KR" altLang="en-US" sz="4800" b="1" i="0" u="none" strike="noStrike" kern="1200" cap="none" spc="-10" normalizeH="0" baseline="0" noProof="0">
                  <a:ln>
                    <a:noFill/>
                  </a:ln>
                  <a:effectLst/>
                  <a:uLnTx/>
                  <a:uFillTx/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algun Gothic"/>
                </a:rPr>
                <a:t>데이터 </a:t>
              </a:r>
              <a:r>
                <a:rPr kumimoji="0" lang="ko-KR" altLang="en-US" sz="4800" b="1" i="0" u="none" strike="noStrike" kern="1200" cap="none" spc="-10" normalizeH="0" baseline="0" noProof="0" err="1">
                  <a:ln>
                    <a:noFill/>
                  </a:ln>
                  <a:effectLst/>
                  <a:uLnTx/>
                  <a:uFillTx/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algun Gothic"/>
                </a:rPr>
                <a:t>전처리</a:t>
              </a:r>
              <a:endParaRPr kumimoji="0" lang="ko-KR" altLang="en-US" sz="48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443076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BBFA6F-5EBB-8C64-F8E8-0C5E99913B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EAFDA08F-C466-DE6E-E123-ED8D73891FEC}"/>
              </a:ext>
            </a:extLst>
          </p:cNvPr>
          <p:cNvCxnSpPr>
            <a:cxnSpLocks/>
          </p:cNvCxnSpPr>
          <p:nvPr/>
        </p:nvCxnSpPr>
        <p:spPr>
          <a:xfrm>
            <a:off x="336000" y="642106"/>
            <a:ext cx="11520000" cy="0"/>
          </a:xfrm>
          <a:prstGeom prst="line">
            <a:avLst/>
          </a:prstGeom>
          <a:ln w="38100">
            <a:solidFill>
              <a:srgbClr val="004D8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타원 2">
            <a:extLst>
              <a:ext uri="{FF2B5EF4-FFF2-40B4-BE49-F238E27FC236}">
                <a16:creationId xmlns:a16="http://schemas.microsoft.com/office/drawing/2014/main" id="{DB4E2D2E-491F-29D0-684E-3E472ACC3AEC}"/>
              </a:ext>
            </a:extLst>
          </p:cNvPr>
          <p:cNvSpPr/>
          <p:nvPr/>
        </p:nvSpPr>
        <p:spPr>
          <a:xfrm>
            <a:off x="350514" y="171711"/>
            <a:ext cx="360000" cy="360000"/>
          </a:xfrm>
          <a:prstGeom prst="ellipse">
            <a:avLst/>
          </a:prstGeom>
          <a:solidFill>
            <a:srgbClr val="004D8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90000" rIns="91440" bIns="90000" rtlCol="0" anchor="ctr"/>
          <a:lstStyle/>
          <a:p>
            <a:pPr algn="ctr"/>
            <a:r>
              <a:rPr lang="en-US" altLang="ko-KR" b="1" dirty="0"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3</a:t>
            </a:r>
          </a:p>
        </p:txBody>
      </p:sp>
      <p:sp>
        <p:nvSpPr>
          <p:cNvPr id="13" name="슬라이드 번호 개체 틀 9">
            <a:extLst>
              <a:ext uri="{FF2B5EF4-FFF2-40B4-BE49-F238E27FC236}">
                <a16:creationId xmlns:a16="http://schemas.microsoft.com/office/drawing/2014/main" id="{655C390D-90EB-0E26-8FD4-75EBE2EBA1BA}"/>
              </a:ext>
            </a:extLst>
          </p:cNvPr>
          <p:cNvSpPr txBox="1">
            <a:spLocks/>
          </p:cNvSpPr>
          <p:nvPr/>
        </p:nvSpPr>
        <p:spPr>
          <a:xfrm>
            <a:off x="11757406" y="6498684"/>
            <a:ext cx="266065" cy="228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200" b="1" i="0" kern="1200">
                <a:solidFill>
                  <a:srgbClr val="0066A6"/>
                </a:solidFill>
                <a:latin typeface="Malgun Gothic"/>
                <a:ea typeface="+mn-ea"/>
                <a:cs typeface="Malgun Gothic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 marR="0" lvl="0" indent="0" algn="l" defTabSz="914400" rtl="0" eaLnBrk="1" fontAlgn="auto" latinLnBrk="1" hangingPunct="1">
              <a:lnSpc>
                <a:spcPct val="100000"/>
              </a:lnSpc>
              <a:spcBef>
                <a:spcPts val="20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lang="en-US" altLang="ko-KR" sz="1200" b="1" i="0" u="none" strike="noStrike" kern="1200" cap="none" spc="-25" normalizeH="0" baseline="0" noProof="0" smtClean="0">
                <a:ln>
                  <a:noFill/>
                </a:ln>
                <a:effectLst/>
                <a:uLnTx/>
                <a:uFillTx/>
                <a:latin typeface="Malgun Gothic"/>
                <a:ea typeface="맑은 고딕" panose="020B0503020000020004" pitchFamily="50" charset="-127"/>
              </a:rPr>
              <a:pPr marL="3810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204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ko-KR" altLang="en-US" sz="1200" b="1" i="0" u="none" strike="noStrike" kern="1200" cap="none" spc="-25" normalizeH="0" baseline="0" noProof="0">
              <a:ln>
                <a:noFill/>
              </a:ln>
              <a:effectLst/>
              <a:uLnTx/>
              <a:uFillTx/>
              <a:latin typeface="Malgun Gothic"/>
              <a:ea typeface="맑은 고딕" panose="020B050302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452984-0F4E-5292-87CD-58B939180DE3}"/>
              </a:ext>
            </a:extLst>
          </p:cNvPr>
          <p:cNvSpPr txBox="1"/>
          <p:nvPr/>
        </p:nvSpPr>
        <p:spPr>
          <a:xfrm>
            <a:off x="710514" y="74502"/>
            <a:ext cx="10783611" cy="460126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Apple SD Gothic Neo ExtraBold" panose="02000300000000000000" pitchFamily="2" charset="-127"/>
                <a:ea typeface="Apple SD Gothic Neo ExtraBold"/>
              </a:rPr>
              <a:t>나도 모르는 나를 알려줘</a:t>
            </a:r>
            <a:endParaRPr lang="en-US" altLang="ko-KR" b="1">
              <a:ln>
                <a:solidFill>
                  <a:schemeClr val="accent1">
                    <a:alpha val="0"/>
                  </a:schemeClr>
                </a:solidFill>
              </a:ln>
              <a:latin typeface="Apple SD Gothic Neo ExtraBold" panose="02000300000000000000" pitchFamily="2" charset="-127"/>
              <a:ea typeface="Apple SD Gothic Neo ExtraBold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60D2CE2-2A48-C224-B865-D0DD54F386C8}"/>
              </a:ext>
            </a:extLst>
          </p:cNvPr>
          <p:cNvSpPr txBox="1"/>
          <p:nvPr/>
        </p:nvSpPr>
        <p:spPr>
          <a:xfrm>
            <a:off x="336000" y="1211186"/>
            <a:ext cx="11274336" cy="33700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저는 호기심이 매우 강한 사람입니다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한 가지 주제에 집중하면 깊이 파고들어 끝까지 이해하려는 성향이 있습니다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특히 데이터 분석과 기술적인 분야에서는 집요한 집중력을 발휘하며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단순히 분석에 그치지 않고 그것을 현실에 적용하거나 더 큰 의미를 도출해내는 데 관심을 가지고 있습니다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저는 논리적인 사고를 중요시하지만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직관적인 접근도 놓치지 않으려 합니다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수치와 구조적인 데이터를 잘 다루면서도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이를 사람이나 사회와 같은 복잡한 주제로 확장하는 것을 즐깁니다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법과 규율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인간성 등에 대해서도 깊은 관심을 가지며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이러한 관점에서 문제를 풀어나가는 것을 좋아합니다．</a:t>
            </a: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저는 “계획된 혼돈 속에서 의미를 찾아내는 분석적이고 창의적인 </a:t>
            </a:r>
            <a:r>
              <a:rPr lang="ko-KR" altLang="en-US" dirty="0" err="1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사람”입니다</a:t>
            </a:r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.</a:t>
            </a:r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13CAB9-DEFB-F195-88D5-8B7C1654C80D}"/>
              </a:ext>
            </a:extLst>
          </p:cNvPr>
          <p:cNvSpPr txBox="1"/>
          <p:nvPr/>
        </p:nvSpPr>
        <p:spPr>
          <a:xfrm>
            <a:off x="336000" y="749585"/>
            <a:ext cx="6096000" cy="4616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spcAft>
                <a:spcPts val="800"/>
              </a:spcAft>
            </a:pPr>
            <a:r>
              <a:rPr lang="ko-KR" altLang="en-US" b="1" spc="-5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0165A5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권우현</a:t>
            </a:r>
            <a:endParaRPr lang="en-US" altLang="ko-KR" b="1" spc="-5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0165A5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93824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EE37C0-2B23-3A7E-E4A9-BD37472081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7689D909-144D-9E79-0823-56C4ACA11F40}"/>
              </a:ext>
            </a:extLst>
          </p:cNvPr>
          <p:cNvCxnSpPr>
            <a:cxnSpLocks/>
          </p:cNvCxnSpPr>
          <p:nvPr/>
        </p:nvCxnSpPr>
        <p:spPr>
          <a:xfrm>
            <a:off x="336000" y="642106"/>
            <a:ext cx="11520000" cy="0"/>
          </a:xfrm>
          <a:prstGeom prst="line">
            <a:avLst/>
          </a:prstGeom>
          <a:ln w="38100">
            <a:solidFill>
              <a:srgbClr val="004D8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타원 2">
            <a:extLst>
              <a:ext uri="{FF2B5EF4-FFF2-40B4-BE49-F238E27FC236}">
                <a16:creationId xmlns:a16="http://schemas.microsoft.com/office/drawing/2014/main" id="{B580E898-964A-6CE7-C20A-990FCE0A25A3}"/>
              </a:ext>
            </a:extLst>
          </p:cNvPr>
          <p:cNvSpPr/>
          <p:nvPr/>
        </p:nvSpPr>
        <p:spPr>
          <a:xfrm>
            <a:off x="350514" y="171711"/>
            <a:ext cx="360000" cy="360000"/>
          </a:xfrm>
          <a:prstGeom prst="ellipse">
            <a:avLst/>
          </a:prstGeom>
          <a:solidFill>
            <a:srgbClr val="004D8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90000" rIns="91440" bIns="90000" rtlCol="0" anchor="ctr"/>
          <a:lstStyle/>
          <a:p>
            <a:pPr algn="ctr"/>
            <a:r>
              <a:rPr lang="en-US" altLang="ko-KR" b="1" dirty="0"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3</a:t>
            </a:r>
          </a:p>
        </p:txBody>
      </p:sp>
      <p:sp>
        <p:nvSpPr>
          <p:cNvPr id="13" name="슬라이드 번호 개체 틀 9">
            <a:extLst>
              <a:ext uri="{FF2B5EF4-FFF2-40B4-BE49-F238E27FC236}">
                <a16:creationId xmlns:a16="http://schemas.microsoft.com/office/drawing/2014/main" id="{706F5B96-DD82-0110-A226-64DBFC78DA9F}"/>
              </a:ext>
            </a:extLst>
          </p:cNvPr>
          <p:cNvSpPr txBox="1">
            <a:spLocks/>
          </p:cNvSpPr>
          <p:nvPr/>
        </p:nvSpPr>
        <p:spPr>
          <a:xfrm>
            <a:off x="11757406" y="6498684"/>
            <a:ext cx="266065" cy="228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200" b="1" i="0" kern="1200">
                <a:solidFill>
                  <a:srgbClr val="0066A6"/>
                </a:solidFill>
                <a:latin typeface="Malgun Gothic"/>
                <a:ea typeface="+mn-ea"/>
                <a:cs typeface="Malgun Gothic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 marR="0" lvl="0" indent="0" algn="l" defTabSz="914400" rtl="0" eaLnBrk="1" fontAlgn="auto" latinLnBrk="1" hangingPunct="1">
              <a:lnSpc>
                <a:spcPct val="100000"/>
              </a:lnSpc>
              <a:spcBef>
                <a:spcPts val="20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lang="en-US" altLang="ko-KR" sz="1200" b="1" i="0" u="none" strike="noStrike" kern="1200" cap="none" spc="-25" normalizeH="0" baseline="0" noProof="0" smtClean="0">
                <a:ln>
                  <a:noFill/>
                </a:ln>
                <a:effectLst/>
                <a:uLnTx/>
                <a:uFillTx/>
                <a:latin typeface="Malgun Gothic"/>
                <a:ea typeface="맑은 고딕" panose="020B0503020000020004" pitchFamily="50" charset="-127"/>
              </a:rPr>
              <a:pPr marL="3810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204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ko-KR" altLang="en-US" sz="1200" b="1" i="0" u="none" strike="noStrike" kern="1200" cap="none" spc="-25" normalizeH="0" baseline="0" noProof="0">
              <a:ln>
                <a:noFill/>
              </a:ln>
              <a:effectLst/>
              <a:uLnTx/>
              <a:uFillTx/>
              <a:latin typeface="Malgun Gothic"/>
              <a:ea typeface="맑은 고딕" panose="020B050302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9501DA8-DD37-C913-7E19-E03F0C7C08F7}"/>
              </a:ext>
            </a:extLst>
          </p:cNvPr>
          <p:cNvSpPr txBox="1"/>
          <p:nvPr/>
        </p:nvSpPr>
        <p:spPr>
          <a:xfrm>
            <a:off x="710514" y="74502"/>
            <a:ext cx="10783611" cy="460126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Apple SD Gothic Neo ExtraBold" panose="02000300000000000000" pitchFamily="2" charset="-127"/>
                <a:ea typeface="Apple SD Gothic Neo ExtraBold"/>
              </a:rPr>
              <a:t>나도 모르는 나를 알려줘</a:t>
            </a:r>
            <a:endParaRPr lang="en-US" altLang="ko-KR" b="1">
              <a:ln>
                <a:solidFill>
                  <a:schemeClr val="accent1">
                    <a:alpha val="0"/>
                  </a:schemeClr>
                </a:solidFill>
              </a:ln>
              <a:latin typeface="Apple SD Gothic Neo ExtraBold" panose="02000300000000000000" pitchFamily="2" charset="-127"/>
              <a:ea typeface="Apple SD Gothic Neo ExtraBold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EA6051-C02B-7376-3798-951D7912501E}"/>
              </a:ext>
            </a:extLst>
          </p:cNvPr>
          <p:cNvSpPr txBox="1"/>
          <p:nvPr/>
        </p:nvSpPr>
        <p:spPr>
          <a:xfrm>
            <a:off x="336000" y="1211186"/>
            <a:ext cx="11274336" cy="22261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spcAft>
                <a:spcPts val="800"/>
              </a:spcAft>
            </a:pPr>
            <a:r>
              <a:rPr lang="ko-KR" altLang="en-US" spc="-5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나는 겉으로는 논리적이고 체계적이며 성실한 사람처럼 보이지만</a:t>
            </a:r>
            <a:r>
              <a:rPr lang="en-US" altLang="ko-KR" spc="-5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</a:t>
            </a:r>
            <a:br>
              <a:rPr lang="en-US" altLang="ko-KR" spc="-5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</a:br>
            <a:r>
              <a:rPr lang="ko-KR" altLang="en-US" spc="-5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내면에서는 진짜 나 답게 살고 있는가에 대한 깊은 질문을 끊임없이 던진다</a:t>
            </a:r>
            <a:r>
              <a:rPr lang="en-US" altLang="ko-KR" spc="-5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  <a:br>
              <a:rPr lang="en-US" altLang="ko-KR" spc="-5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</a:br>
            <a:r>
              <a:rPr lang="ko-KR" altLang="en-US" spc="-5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지식보다 본질</a:t>
            </a:r>
            <a:r>
              <a:rPr lang="en-US" altLang="ko-KR" spc="-5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pc="-5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정답보다 이유</a:t>
            </a:r>
            <a:r>
              <a:rPr lang="en-US" altLang="ko-KR" spc="-5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pc="-5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표면보다 의미를 중시하며</a:t>
            </a:r>
            <a:r>
              <a:rPr lang="en-US" altLang="ko-KR" spc="-5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pc="-5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사회적 역할과 개인적 정체성 사이에서 균형을 모색한다</a:t>
            </a:r>
            <a:r>
              <a:rPr lang="en-US" altLang="ko-KR" spc="-5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  <a:p>
            <a:pPr latinLnBrk="0">
              <a:lnSpc>
                <a:spcPct val="150000"/>
              </a:lnSpc>
              <a:spcAft>
                <a:spcPts val="800"/>
              </a:spcAft>
            </a:pPr>
            <a:r>
              <a:rPr lang="ko-KR" altLang="en-US" spc="-5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실수나 감정의 흔들림조차 성장의 계기로 삼으며</a:t>
            </a:r>
            <a:r>
              <a:rPr lang="en-US" altLang="ko-KR" spc="-5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br>
              <a:rPr lang="en-US" altLang="ko-KR" spc="-5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</a:br>
            <a:r>
              <a:rPr lang="ko-KR" altLang="en-US" spc="-5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궁극적으로는 스스로 선택한 삶을 살아가고자 하는 강한 열망을 지니고 있다</a:t>
            </a:r>
            <a:r>
              <a:rPr lang="en-US" altLang="ko-KR" spc="-5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E82327-4EDA-04CE-F1AC-5C92EAC2DF31}"/>
              </a:ext>
            </a:extLst>
          </p:cNvPr>
          <p:cNvSpPr txBox="1"/>
          <p:nvPr/>
        </p:nvSpPr>
        <p:spPr>
          <a:xfrm>
            <a:off x="336000" y="749585"/>
            <a:ext cx="6096000" cy="4616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spcAft>
                <a:spcPts val="800"/>
              </a:spcAft>
            </a:pPr>
            <a:r>
              <a:rPr lang="ko-KR" altLang="en-US" b="1" spc="-5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0165A5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박범도</a:t>
            </a:r>
            <a:endParaRPr lang="en-US" altLang="ko-KR" b="1" spc="-5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0165A5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266542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D884CA-CC8D-0A11-C0DF-BFEF714951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8D2D2995-9AE6-7673-D806-4E65F1153C2B}"/>
              </a:ext>
            </a:extLst>
          </p:cNvPr>
          <p:cNvGrpSpPr/>
          <p:nvPr/>
        </p:nvGrpSpPr>
        <p:grpSpPr>
          <a:xfrm>
            <a:off x="2719239" y="2044699"/>
            <a:ext cx="6569486" cy="1636995"/>
            <a:chOff x="3073400" y="1659467"/>
            <a:chExt cx="6569486" cy="2750067"/>
          </a:xfrm>
        </p:grpSpPr>
        <p:pic>
          <p:nvPicPr>
            <p:cNvPr id="3" name="object 2">
              <a:extLst>
                <a:ext uri="{FF2B5EF4-FFF2-40B4-BE49-F238E27FC236}">
                  <a16:creationId xmlns:a16="http://schemas.microsoft.com/office/drawing/2014/main" id="{CAC14E10-C6D9-7116-2187-586D0AC32273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 flipH="1">
              <a:off x="3073400" y="1659467"/>
              <a:ext cx="102419" cy="2538907"/>
            </a:xfrm>
            <a:prstGeom prst="rect">
              <a:avLst/>
            </a:prstGeom>
          </p:spPr>
        </p:pic>
        <p:sp>
          <p:nvSpPr>
            <p:cNvPr id="4" name="object 3">
              <a:extLst>
                <a:ext uri="{FF2B5EF4-FFF2-40B4-BE49-F238E27FC236}">
                  <a16:creationId xmlns:a16="http://schemas.microsoft.com/office/drawing/2014/main" id="{3C3DF9E7-1C28-DBC9-B51D-8F584E76FD56}"/>
                </a:ext>
              </a:extLst>
            </p:cNvPr>
            <p:cNvSpPr txBox="1"/>
            <p:nvPr/>
          </p:nvSpPr>
          <p:spPr>
            <a:xfrm>
              <a:off x="3273722" y="2085339"/>
              <a:ext cx="6369164" cy="447031"/>
            </a:xfrm>
            <a:prstGeom prst="rect">
              <a:avLst/>
            </a:prstGeom>
          </p:spPr>
          <p:txBody>
            <a:bodyPr vert="horz" wrap="square" lIns="0" tIns="50165" rIns="0" bIns="0" rtlCol="0" anchor="t">
              <a:spAutoFit/>
            </a:bodyPr>
            <a:lstStyle/>
            <a:p>
              <a:pPr marL="1270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395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1400" dirty="0">
                  <a:solidFill>
                    <a:srgbClr val="252525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algun Gothic"/>
                </a:rPr>
                <a:t>푸리에 변환을 활용한 이상치 탐지</a:t>
              </a:r>
              <a:endParaRPr lang="en-US" altLang="ko-KR" sz="1400" dirty="0">
                <a:solidFill>
                  <a:srgbClr val="252525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9CD8D5B-9245-3D41-7010-545E7E54DC9F}"/>
                </a:ext>
              </a:extLst>
            </p:cNvPr>
            <p:cNvSpPr txBox="1"/>
            <p:nvPr/>
          </p:nvSpPr>
          <p:spPr>
            <a:xfrm>
              <a:off x="3273722" y="3013502"/>
              <a:ext cx="6096000" cy="13960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270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635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4800" b="1" i="0" u="none" strike="noStrike" kern="1200" cap="none" spc="-10" normalizeH="0" baseline="0" noProof="0" dirty="0">
                  <a:ln>
                    <a:noFill/>
                  </a:ln>
                  <a:solidFill>
                    <a:srgbClr val="0066A6"/>
                  </a:solidFill>
                  <a:effectLst/>
                  <a:uLnTx/>
                  <a:uFillTx/>
                  <a:latin typeface="Malgun Gothic"/>
                  <a:ea typeface="맑은 고딕"/>
                  <a:cs typeface="Malgun Gothic"/>
                </a:rPr>
                <a:t>04 </a:t>
              </a:r>
              <a:r>
                <a:rPr kumimoji="0" lang="en-US" altLang="ko-KR" sz="4800" b="1" i="0" u="none" strike="noStrike" kern="1200" cap="none" spc="-10" normalizeH="0" baseline="0" noProof="0" dirty="0" err="1">
                  <a:ln>
                    <a:noFill/>
                  </a:ln>
                  <a:solidFill>
                    <a:srgbClr val="0066A6"/>
                  </a:solidFill>
                  <a:effectLst/>
                  <a:uLnTx/>
                  <a:uFillTx/>
                  <a:latin typeface="Malgun Gothic"/>
                  <a:ea typeface="맑은 고딕"/>
                  <a:cs typeface="Malgun Gothic"/>
                </a:rPr>
                <a:t>Github</a:t>
              </a:r>
              <a:endParaRPr kumimoji="0" lang="ko-KR" altLang="en-US" sz="4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Malgun Gothic"/>
                <a:ea typeface="맑은 고딕"/>
                <a:cs typeface="Malgun Gothic"/>
              </a:endParaRPr>
            </a:p>
          </p:txBody>
        </p:sp>
      </p:grpSp>
      <p:sp>
        <p:nvSpPr>
          <p:cNvPr id="5" name="슬라이드 번호 개체 틀 9">
            <a:extLst>
              <a:ext uri="{FF2B5EF4-FFF2-40B4-BE49-F238E27FC236}">
                <a16:creationId xmlns:a16="http://schemas.microsoft.com/office/drawing/2014/main" id="{C2ADCEBE-89AC-60F0-2E0D-7DD3AC74EF34}"/>
              </a:ext>
            </a:extLst>
          </p:cNvPr>
          <p:cNvSpPr txBox="1">
            <a:spLocks/>
          </p:cNvSpPr>
          <p:nvPr/>
        </p:nvSpPr>
        <p:spPr>
          <a:xfrm>
            <a:off x="11757406" y="6498684"/>
            <a:ext cx="266065" cy="228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200" b="1" i="0" kern="1200">
                <a:solidFill>
                  <a:srgbClr val="0066A6"/>
                </a:solidFill>
                <a:latin typeface="Malgun Gothic"/>
                <a:ea typeface="+mn-ea"/>
                <a:cs typeface="Malgun Gothic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 marR="0" lvl="0" indent="0" algn="l" defTabSz="914400" rtl="0" eaLnBrk="1" fontAlgn="auto" latinLnBrk="1" hangingPunct="1">
              <a:lnSpc>
                <a:spcPct val="100000"/>
              </a:lnSpc>
              <a:spcBef>
                <a:spcPts val="20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lang="en-US" altLang="ko-KR" sz="1200" b="1" i="0" u="none" strike="noStrike" kern="1200" cap="none" spc="-25" normalizeH="0" baseline="0" noProof="0" smtClean="0">
                <a:ln>
                  <a:noFill/>
                </a:ln>
                <a:solidFill>
                  <a:srgbClr val="0066A6"/>
                </a:solidFill>
                <a:effectLst/>
                <a:uLnTx/>
                <a:uFillTx/>
                <a:latin typeface="Malgun Gothic"/>
                <a:ea typeface="맑은 고딕" panose="020B0503020000020004" pitchFamily="50" charset="-127"/>
              </a:rPr>
              <a:pPr marL="3810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204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ko-KR" altLang="en-US" sz="1200" b="1" i="0" u="none" strike="noStrike" kern="1200" cap="none" spc="-25" normalizeH="0" baseline="0" noProof="0">
              <a:ln>
                <a:noFill/>
              </a:ln>
              <a:solidFill>
                <a:srgbClr val="0066A6"/>
              </a:solidFill>
              <a:effectLst/>
              <a:uLnTx/>
              <a:uFillTx/>
              <a:latin typeface="Malgun Gothic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601185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7E9976-F9C1-0511-0992-2DFDBB523C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71D6E730-AF17-B9B3-7B50-52AB40E9E1CD}"/>
              </a:ext>
            </a:extLst>
          </p:cNvPr>
          <p:cNvCxnSpPr>
            <a:cxnSpLocks/>
          </p:cNvCxnSpPr>
          <p:nvPr/>
        </p:nvCxnSpPr>
        <p:spPr>
          <a:xfrm>
            <a:off x="336000" y="642106"/>
            <a:ext cx="11520000" cy="0"/>
          </a:xfrm>
          <a:prstGeom prst="line">
            <a:avLst/>
          </a:prstGeom>
          <a:ln w="38100">
            <a:solidFill>
              <a:srgbClr val="004D8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타원 2">
            <a:extLst>
              <a:ext uri="{FF2B5EF4-FFF2-40B4-BE49-F238E27FC236}">
                <a16:creationId xmlns:a16="http://schemas.microsoft.com/office/drawing/2014/main" id="{524F6540-4EA2-2065-5697-1EC2B674F0DB}"/>
              </a:ext>
            </a:extLst>
          </p:cNvPr>
          <p:cNvSpPr/>
          <p:nvPr/>
        </p:nvSpPr>
        <p:spPr>
          <a:xfrm>
            <a:off x="350514" y="171711"/>
            <a:ext cx="360000" cy="360000"/>
          </a:xfrm>
          <a:prstGeom prst="ellipse">
            <a:avLst/>
          </a:prstGeom>
          <a:solidFill>
            <a:srgbClr val="004D8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90000" rIns="91440" bIns="90000" rtlCol="0" anchor="ctr"/>
          <a:lstStyle/>
          <a:p>
            <a:pPr algn="ctr"/>
            <a:r>
              <a:rPr lang="en-US" altLang="ko-KR" b="1" dirty="0"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4</a:t>
            </a:r>
          </a:p>
        </p:txBody>
      </p:sp>
      <p:sp>
        <p:nvSpPr>
          <p:cNvPr id="13" name="슬라이드 번호 개체 틀 9">
            <a:extLst>
              <a:ext uri="{FF2B5EF4-FFF2-40B4-BE49-F238E27FC236}">
                <a16:creationId xmlns:a16="http://schemas.microsoft.com/office/drawing/2014/main" id="{3BFAC7C2-8CD9-F5C9-43B4-EF6AA08A402A}"/>
              </a:ext>
            </a:extLst>
          </p:cNvPr>
          <p:cNvSpPr txBox="1">
            <a:spLocks/>
          </p:cNvSpPr>
          <p:nvPr/>
        </p:nvSpPr>
        <p:spPr>
          <a:xfrm>
            <a:off x="11757406" y="6498684"/>
            <a:ext cx="266065" cy="228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200" b="1" i="0" kern="1200">
                <a:solidFill>
                  <a:srgbClr val="0066A6"/>
                </a:solidFill>
                <a:latin typeface="Malgun Gothic"/>
                <a:ea typeface="+mn-ea"/>
                <a:cs typeface="Malgun Gothic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 marR="0" lvl="0" indent="0" algn="l" defTabSz="914400" rtl="0" eaLnBrk="1" fontAlgn="auto" latinLnBrk="1" hangingPunct="1">
              <a:lnSpc>
                <a:spcPct val="100000"/>
              </a:lnSpc>
              <a:spcBef>
                <a:spcPts val="20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lang="en-US" altLang="ko-KR" sz="1200" b="1" i="0" u="none" strike="noStrike" kern="1200" cap="none" spc="-25" normalizeH="0" baseline="0" noProof="0" smtClean="0">
                <a:ln>
                  <a:noFill/>
                </a:ln>
                <a:effectLst/>
                <a:uLnTx/>
                <a:uFillTx/>
                <a:latin typeface="Malgun Gothic"/>
                <a:ea typeface="맑은 고딕" panose="020B0503020000020004" pitchFamily="50" charset="-127"/>
              </a:rPr>
              <a:pPr marL="3810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204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ko-KR" altLang="en-US" sz="1200" b="1" i="0" u="none" strike="noStrike" kern="1200" cap="none" spc="-25" normalizeH="0" baseline="0" noProof="0">
              <a:ln>
                <a:noFill/>
              </a:ln>
              <a:effectLst/>
              <a:uLnTx/>
              <a:uFillTx/>
              <a:latin typeface="Malgun Gothic"/>
              <a:ea typeface="맑은 고딕" panose="020B050302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C9B261E-D983-4FAF-9139-3C6387B2783C}"/>
              </a:ext>
            </a:extLst>
          </p:cNvPr>
          <p:cNvSpPr txBox="1"/>
          <p:nvPr/>
        </p:nvSpPr>
        <p:spPr>
          <a:xfrm>
            <a:off x="710514" y="74502"/>
            <a:ext cx="10783611" cy="460126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Apple SD Gothic Neo ExtraBold" panose="02000300000000000000" pitchFamily="2" charset="-127"/>
                <a:ea typeface="Apple SD Gothic Neo ExtraBold"/>
              </a:rPr>
              <a:t>Github</a:t>
            </a:r>
            <a:endParaRPr lang="en-US" altLang="ko-KR" b="1" dirty="0">
              <a:ln>
                <a:solidFill>
                  <a:schemeClr val="accent1">
                    <a:alpha val="0"/>
                  </a:schemeClr>
                </a:solidFill>
              </a:ln>
              <a:latin typeface="Apple SD Gothic Neo ExtraBold" panose="02000300000000000000" pitchFamily="2" charset="-127"/>
              <a:ea typeface="Apple SD Gothic Neo ExtraBold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7E8F8E-54C9-4D3F-494B-8C613A621EAE}"/>
              </a:ext>
            </a:extLst>
          </p:cNvPr>
          <p:cNvSpPr txBox="1"/>
          <p:nvPr/>
        </p:nvSpPr>
        <p:spPr>
          <a:xfrm>
            <a:off x="336000" y="749585"/>
            <a:ext cx="6096000" cy="4616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spcAft>
                <a:spcPts val="800"/>
              </a:spcAft>
            </a:pPr>
            <a:r>
              <a:rPr lang="ko-KR" altLang="en-US" b="1" spc="-5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0165A5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권우현</a:t>
            </a:r>
            <a:endParaRPr lang="en-US" altLang="ko-KR" b="1" spc="-5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0165A5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14F53FD-B0E4-9B5E-40E2-2C5D92DCB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514" y="1217182"/>
            <a:ext cx="3934807" cy="528150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3B314AE-DE1F-86C0-AEC0-3A8F777921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5321" y="1211186"/>
            <a:ext cx="4442804" cy="3039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7226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E24A9E-EE69-79C4-38CA-0601D6C5A8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F1259527-AA01-5EEB-2FA8-6197922E389A}"/>
              </a:ext>
            </a:extLst>
          </p:cNvPr>
          <p:cNvCxnSpPr>
            <a:cxnSpLocks/>
          </p:cNvCxnSpPr>
          <p:nvPr/>
        </p:nvCxnSpPr>
        <p:spPr>
          <a:xfrm>
            <a:off x="336000" y="642106"/>
            <a:ext cx="11520000" cy="0"/>
          </a:xfrm>
          <a:prstGeom prst="line">
            <a:avLst/>
          </a:prstGeom>
          <a:ln w="38100">
            <a:solidFill>
              <a:srgbClr val="004D8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타원 2">
            <a:extLst>
              <a:ext uri="{FF2B5EF4-FFF2-40B4-BE49-F238E27FC236}">
                <a16:creationId xmlns:a16="http://schemas.microsoft.com/office/drawing/2014/main" id="{0FA4FCC6-A86F-B2D1-E301-38D29E846512}"/>
              </a:ext>
            </a:extLst>
          </p:cNvPr>
          <p:cNvSpPr/>
          <p:nvPr/>
        </p:nvSpPr>
        <p:spPr>
          <a:xfrm>
            <a:off x="350514" y="171711"/>
            <a:ext cx="360000" cy="360000"/>
          </a:xfrm>
          <a:prstGeom prst="ellipse">
            <a:avLst/>
          </a:prstGeom>
          <a:solidFill>
            <a:srgbClr val="004D8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90000" rIns="91440" bIns="90000" rtlCol="0" anchor="ctr"/>
          <a:lstStyle/>
          <a:p>
            <a:pPr algn="ctr"/>
            <a:r>
              <a:rPr lang="en-US" altLang="ko-KR" b="1" dirty="0"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4</a:t>
            </a:r>
          </a:p>
        </p:txBody>
      </p:sp>
      <p:sp>
        <p:nvSpPr>
          <p:cNvPr id="13" name="슬라이드 번호 개체 틀 9">
            <a:extLst>
              <a:ext uri="{FF2B5EF4-FFF2-40B4-BE49-F238E27FC236}">
                <a16:creationId xmlns:a16="http://schemas.microsoft.com/office/drawing/2014/main" id="{154E03DA-FEFB-3BB0-D73D-CCCB8C4F82A5}"/>
              </a:ext>
            </a:extLst>
          </p:cNvPr>
          <p:cNvSpPr txBox="1">
            <a:spLocks/>
          </p:cNvSpPr>
          <p:nvPr/>
        </p:nvSpPr>
        <p:spPr>
          <a:xfrm>
            <a:off x="11757406" y="6498684"/>
            <a:ext cx="266065" cy="228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200" b="1" i="0" kern="1200">
                <a:solidFill>
                  <a:srgbClr val="0066A6"/>
                </a:solidFill>
                <a:latin typeface="Malgun Gothic"/>
                <a:ea typeface="+mn-ea"/>
                <a:cs typeface="Malgun Gothic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 marR="0" lvl="0" indent="0" algn="l" defTabSz="914400" rtl="0" eaLnBrk="1" fontAlgn="auto" latinLnBrk="1" hangingPunct="1">
              <a:lnSpc>
                <a:spcPct val="100000"/>
              </a:lnSpc>
              <a:spcBef>
                <a:spcPts val="20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lang="en-US" altLang="ko-KR" sz="1200" b="1" i="0" u="none" strike="noStrike" kern="1200" cap="none" spc="-25" normalizeH="0" baseline="0" noProof="0" smtClean="0">
                <a:ln>
                  <a:noFill/>
                </a:ln>
                <a:effectLst/>
                <a:uLnTx/>
                <a:uFillTx/>
                <a:latin typeface="Malgun Gothic"/>
                <a:ea typeface="맑은 고딕" panose="020B0503020000020004" pitchFamily="50" charset="-127"/>
              </a:rPr>
              <a:pPr marL="3810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204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ko-KR" altLang="en-US" sz="1200" b="1" i="0" u="none" strike="noStrike" kern="1200" cap="none" spc="-25" normalizeH="0" baseline="0" noProof="0">
              <a:ln>
                <a:noFill/>
              </a:ln>
              <a:effectLst/>
              <a:uLnTx/>
              <a:uFillTx/>
              <a:latin typeface="Malgun Gothic"/>
              <a:ea typeface="맑은 고딕" panose="020B050302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E2C99A5-22B9-2ACC-8127-4C1ED6A36A1F}"/>
              </a:ext>
            </a:extLst>
          </p:cNvPr>
          <p:cNvSpPr txBox="1"/>
          <p:nvPr/>
        </p:nvSpPr>
        <p:spPr>
          <a:xfrm>
            <a:off x="710514" y="74502"/>
            <a:ext cx="10783611" cy="460126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Apple SD Gothic Neo ExtraBold" panose="02000300000000000000" pitchFamily="2" charset="-127"/>
                <a:ea typeface="Apple SD Gothic Neo ExtraBold"/>
              </a:rPr>
              <a:t>Github</a:t>
            </a:r>
            <a:endParaRPr lang="en-US" altLang="ko-KR" b="1" dirty="0">
              <a:ln>
                <a:solidFill>
                  <a:schemeClr val="accent1">
                    <a:alpha val="0"/>
                  </a:schemeClr>
                </a:solidFill>
              </a:ln>
              <a:latin typeface="Apple SD Gothic Neo ExtraBold" panose="02000300000000000000" pitchFamily="2" charset="-127"/>
              <a:ea typeface="Apple SD Gothic Neo ExtraBold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0C1646-ACCF-5DB8-2CD4-393777E1211E}"/>
              </a:ext>
            </a:extLst>
          </p:cNvPr>
          <p:cNvSpPr txBox="1"/>
          <p:nvPr/>
        </p:nvSpPr>
        <p:spPr>
          <a:xfrm>
            <a:off x="336000" y="749585"/>
            <a:ext cx="6096000" cy="4616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spcAft>
                <a:spcPts val="800"/>
              </a:spcAft>
            </a:pPr>
            <a:r>
              <a:rPr lang="ko-KR" altLang="en-US" b="1" spc="-5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0165A5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권우현</a:t>
            </a:r>
            <a:endParaRPr lang="en-US" altLang="ko-KR" b="1" spc="-5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0165A5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E9E90B0-4272-8DEB-2DC2-77457AF913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252" y="1262873"/>
            <a:ext cx="5931205" cy="280049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A24A16E-5604-FAAE-7D50-611201DB266F}"/>
              </a:ext>
            </a:extLst>
          </p:cNvPr>
          <p:cNvSpPr txBox="1"/>
          <p:nvPr/>
        </p:nvSpPr>
        <p:spPr>
          <a:xfrm>
            <a:off x="6340457" y="1262873"/>
            <a:ext cx="554998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FFT </a:t>
            </a:r>
            <a:r>
              <a:rPr lang="ko-KR" altLang="en-US" dirty="0"/>
              <a:t>관련하여</a:t>
            </a:r>
            <a:r>
              <a:rPr lang="en-US" altLang="ko-KR" dirty="0"/>
              <a:t>, </a:t>
            </a:r>
            <a:r>
              <a:rPr lang="ko-KR" altLang="en-US" dirty="0"/>
              <a:t>직접 고안한 함수를 업로드 하고 있음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다음은 </a:t>
            </a:r>
            <a:r>
              <a:rPr lang="ko-KR" altLang="en-US" dirty="0" err="1"/>
              <a:t>결측치</a:t>
            </a:r>
            <a:r>
              <a:rPr lang="ko-KR" altLang="en-US" dirty="0"/>
              <a:t> 처리를 위한 </a:t>
            </a:r>
            <a:r>
              <a:rPr lang="en-US" altLang="ko-KR" dirty="0" err="1"/>
              <a:t>Imptuer</a:t>
            </a:r>
            <a:r>
              <a:rPr lang="ko-KR" altLang="en-US" dirty="0"/>
              <a:t>를</a:t>
            </a:r>
            <a:endParaRPr lang="en-US" altLang="ko-KR" dirty="0"/>
          </a:p>
          <a:p>
            <a:r>
              <a:rPr lang="ko-KR" altLang="en-US" dirty="0"/>
              <a:t>산업 데이터셋에 맞게 처리하기 위해 정리한 함수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E1545C8-3217-43F6-4AFD-6E40087A48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6186" y="2454259"/>
            <a:ext cx="4598522" cy="4329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8102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456142-FEB4-F11A-CDEA-B67B5C4E31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1C74694D-8068-CC78-E315-0082C22E9466}"/>
              </a:ext>
            </a:extLst>
          </p:cNvPr>
          <p:cNvCxnSpPr>
            <a:cxnSpLocks/>
          </p:cNvCxnSpPr>
          <p:nvPr/>
        </p:nvCxnSpPr>
        <p:spPr>
          <a:xfrm>
            <a:off x="336000" y="642106"/>
            <a:ext cx="11520000" cy="0"/>
          </a:xfrm>
          <a:prstGeom prst="line">
            <a:avLst/>
          </a:prstGeom>
          <a:ln w="38100">
            <a:solidFill>
              <a:srgbClr val="004D8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타원 2">
            <a:extLst>
              <a:ext uri="{FF2B5EF4-FFF2-40B4-BE49-F238E27FC236}">
                <a16:creationId xmlns:a16="http://schemas.microsoft.com/office/drawing/2014/main" id="{9D93AC29-8AA5-CA9E-5DF0-48E95BF76555}"/>
              </a:ext>
            </a:extLst>
          </p:cNvPr>
          <p:cNvSpPr/>
          <p:nvPr/>
        </p:nvSpPr>
        <p:spPr>
          <a:xfrm>
            <a:off x="350514" y="171711"/>
            <a:ext cx="360000" cy="360000"/>
          </a:xfrm>
          <a:prstGeom prst="ellipse">
            <a:avLst/>
          </a:prstGeom>
          <a:solidFill>
            <a:srgbClr val="004D8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90000" rIns="91440" bIns="90000" rtlCol="0" anchor="ctr"/>
          <a:lstStyle/>
          <a:p>
            <a:pPr algn="ctr"/>
            <a:r>
              <a:rPr lang="en-US" altLang="ko-KR" b="1" dirty="0"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4</a:t>
            </a:r>
          </a:p>
        </p:txBody>
      </p:sp>
      <p:sp>
        <p:nvSpPr>
          <p:cNvPr id="13" name="슬라이드 번호 개체 틀 9">
            <a:extLst>
              <a:ext uri="{FF2B5EF4-FFF2-40B4-BE49-F238E27FC236}">
                <a16:creationId xmlns:a16="http://schemas.microsoft.com/office/drawing/2014/main" id="{1F6093FF-ACA3-B012-58FE-6C27B59BFEC2}"/>
              </a:ext>
            </a:extLst>
          </p:cNvPr>
          <p:cNvSpPr txBox="1">
            <a:spLocks/>
          </p:cNvSpPr>
          <p:nvPr/>
        </p:nvSpPr>
        <p:spPr>
          <a:xfrm>
            <a:off x="11757406" y="6498684"/>
            <a:ext cx="266065" cy="228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200" b="1" i="0" kern="1200">
                <a:solidFill>
                  <a:srgbClr val="0066A6"/>
                </a:solidFill>
                <a:latin typeface="Malgun Gothic"/>
                <a:ea typeface="+mn-ea"/>
                <a:cs typeface="Malgun Gothic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 marR="0" lvl="0" indent="0" algn="l" defTabSz="914400" rtl="0" eaLnBrk="1" fontAlgn="auto" latinLnBrk="1" hangingPunct="1">
              <a:lnSpc>
                <a:spcPct val="100000"/>
              </a:lnSpc>
              <a:spcBef>
                <a:spcPts val="20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lang="en-US" altLang="ko-KR" sz="1200" b="1" i="0" u="none" strike="noStrike" kern="1200" cap="none" spc="-25" normalizeH="0" baseline="0" noProof="0" smtClean="0">
                <a:ln>
                  <a:noFill/>
                </a:ln>
                <a:effectLst/>
                <a:uLnTx/>
                <a:uFillTx/>
                <a:latin typeface="Malgun Gothic"/>
                <a:ea typeface="맑은 고딕" panose="020B0503020000020004" pitchFamily="50" charset="-127"/>
              </a:rPr>
              <a:pPr marL="3810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204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ko-KR" altLang="en-US" sz="1200" b="1" i="0" u="none" strike="noStrike" kern="1200" cap="none" spc="-25" normalizeH="0" baseline="0" noProof="0">
              <a:ln>
                <a:noFill/>
              </a:ln>
              <a:effectLst/>
              <a:uLnTx/>
              <a:uFillTx/>
              <a:latin typeface="Malgun Gothic"/>
              <a:ea typeface="맑은 고딕" panose="020B050302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02D964B-E1BA-FBF9-D0BD-98A19C55EDB9}"/>
              </a:ext>
            </a:extLst>
          </p:cNvPr>
          <p:cNvSpPr txBox="1"/>
          <p:nvPr/>
        </p:nvSpPr>
        <p:spPr>
          <a:xfrm>
            <a:off x="710514" y="74502"/>
            <a:ext cx="10783611" cy="460126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Apple SD Gothic Neo ExtraBold" panose="02000300000000000000" pitchFamily="2" charset="-127"/>
                <a:ea typeface="Apple SD Gothic Neo ExtraBold"/>
              </a:rPr>
              <a:t>Github</a:t>
            </a:r>
            <a:endParaRPr lang="en-US" altLang="ko-KR" b="1">
              <a:ln>
                <a:solidFill>
                  <a:schemeClr val="accent1">
                    <a:alpha val="0"/>
                  </a:schemeClr>
                </a:solidFill>
              </a:ln>
              <a:latin typeface="Apple SD Gothic Neo ExtraBold" panose="02000300000000000000" pitchFamily="2" charset="-127"/>
              <a:ea typeface="Apple SD Gothic Neo ExtraBold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58BCA6-D957-EB59-BA84-0A565EA36E09}"/>
              </a:ext>
            </a:extLst>
          </p:cNvPr>
          <p:cNvSpPr txBox="1"/>
          <p:nvPr/>
        </p:nvSpPr>
        <p:spPr>
          <a:xfrm>
            <a:off x="336000" y="749585"/>
            <a:ext cx="6096000" cy="4616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spcAft>
                <a:spcPts val="800"/>
              </a:spcAft>
            </a:pPr>
            <a:r>
              <a:rPr lang="ko-KR" altLang="en-US" b="1" spc="-5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0165A5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박범도</a:t>
            </a:r>
            <a:endParaRPr lang="en-US" altLang="ko-KR" b="1" spc="-5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0165A5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C277857-526C-ABC3-24D0-CBAE316272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525700"/>
            <a:ext cx="6155162" cy="525779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83BDEA7-D736-B81E-F6A7-88447CD88FC2}"/>
              </a:ext>
            </a:extLst>
          </p:cNvPr>
          <p:cNvSpPr txBox="1"/>
          <p:nvPr/>
        </p:nvSpPr>
        <p:spPr>
          <a:xfrm>
            <a:off x="243886" y="1135785"/>
            <a:ext cx="8377600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Machine Learning &amp; Deep Learning</a:t>
            </a:r>
            <a:r>
              <a:rPr lang="ko-KR" altLang="en-US" sz="16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을</a:t>
            </a:r>
            <a:r>
              <a:rPr lang="en-US" altLang="ko-KR" sz="16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16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데이터셋에 적용하기 위한 </a:t>
            </a:r>
            <a:r>
              <a:rPr lang="en-US" altLang="ko-KR" sz="16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Repo</a:t>
            </a:r>
          </a:p>
          <a:p>
            <a:endParaRPr lang="en-US" altLang="ko-KR" sz="140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다양한 구조화 및 비구조화 데이터셋을 기반으로 </a:t>
            </a:r>
            <a:br>
              <a:rPr lang="en-US" altLang="ko-KR" sz="14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</a:br>
            <a:r>
              <a:rPr lang="ko-KR" altLang="en-US" sz="140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머신러닝</a:t>
            </a:r>
            <a:r>
              <a:rPr lang="ko-KR" altLang="en-US" sz="14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및 딥러닝 모델을 실험하고 비교</a:t>
            </a:r>
            <a:endParaRPr lang="en-US" altLang="ko-KR" sz="140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285750" indent="-285750">
              <a:buFontTx/>
              <a:buChar char="-"/>
            </a:pPr>
            <a:endParaRPr lang="en-US" altLang="ko-KR" sz="140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시계열</a:t>
            </a:r>
            <a:r>
              <a:rPr lang="en-US" altLang="ko-KR" sz="14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14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이미지</a:t>
            </a:r>
            <a:r>
              <a:rPr lang="en-US" altLang="ko-KR" sz="14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14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표 형식 데이터를 대상으로 </a:t>
            </a:r>
            <a:br>
              <a:rPr lang="en-US" altLang="ko-KR" sz="14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</a:br>
            <a:r>
              <a:rPr lang="en-US" altLang="ko-KR" sz="14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anomaly detection, classification </a:t>
            </a:r>
            <a:r>
              <a:rPr lang="ko-KR" altLang="en-US" sz="14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등의 태스크를 수행</a:t>
            </a:r>
            <a:endParaRPr lang="en-US" altLang="ko-KR" sz="140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285750" indent="-285750">
              <a:buFontTx/>
              <a:buChar char="-"/>
            </a:pPr>
            <a:endParaRPr lang="en-US" altLang="ko-KR" sz="140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전처리</a:t>
            </a:r>
            <a:r>
              <a:rPr lang="en-US" altLang="ko-KR" sz="14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14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시각화</a:t>
            </a:r>
            <a:r>
              <a:rPr lang="en-US" altLang="ko-KR" sz="14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14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모델 실험적 적용 등의 저장소로 발전시킬 예정</a:t>
            </a:r>
            <a:endParaRPr lang="en-US" altLang="ko-KR" sz="140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119302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BF641A71-9F9B-9C63-06AE-5624E6594E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15459F07-822F-CD2F-9CF5-718112A588BB}"/>
              </a:ext>
            </a:extLst>
          </p:cNvPr>
          <p:cNvCxnSpPr>
            <a:cxnSpLocks/>
          </p:cNvCxnSpPr>
          <p:nvPr/>
        </p:nvCxnSpPr>
        <p:spPr>
          <a:xfrm>
            <a:off x="336000" y="642106"/>
            <a:ext cx="11520000" cy="0"/>
          </a:xfrm>
          <a:prstGeom prst="line">
            <a:avLst/>
          </a:prstGeom>
          <a:ln w="38100">
            <a:solidFill>
              <a:srgbClr val="004D8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타원 2">
            <a:extLst>
              <a:ext uri="{FF2B5EF4-FFF2-40B4-BE49-F238E27FC236}">
                <a16:creationId xmlns:a16="http://schemas.microsoft.com/office/drawing/2014/main" id="{35EBB979-B348-C480-9D0A-BBBDAC3D12E3}"/>
              </a:ext>
            </a:extLst>
          </p:cNvPr>
          <p:cNvSpPr/>
          <p:nvPr/>
        </p:nvSpPr>
        <p:spPr>
          <a:xfrm>
            <a:off x="350514" y="171711"/>
            <a:ext cx="360000" cy="360000"/>
          </a:xfrm>
          <a:prstGeom prst="ellipse">
            <a:avLst/>
          </a:prstGeom>
          <a:solidFill>
            <a:srgbClr val="004D8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90000" rIns="91440" bIns="90000" rtlCol="0" anchor="ctr"/>
          <a:lstStyle/>
          <a:p>
            <a:pPr algn="ctr"/>
            <a:r>
              <a:rPr lang="en-US" altLang="ko-KR" b="1"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4</a:t>
            </a:r>
          </a:p>
        </p:txBody>
      </p:sp>
      <p:sp>
        <p:nvSpPr>
          <p:cNvPr id="13" name="슬라이드 번호 개체 틀 9">
            <a:extLst>
              <a:ext uri="{FF2B5EF4-FFF2-40B4-BE49-F238E27FC236}">
                <a16:creationId xmlns:a16="http://schemas.microsoft.com/office/drawing/2014/main" id="{401E55A6-5B5E-03DA-9725-1C6524D8BCF1}"/>
              </a:ext>
            </a:extLst>
          </p:cNvPr>
          <p:cNvSpPr txBox="1">
            <a:spLocks/>
          </p:cNvSpPr>
          <p:nvPr/>
        </p:nvSpPr>
        <p:spPr>
          <a:xfrm>
            <a:off x="11757406" y="6498684"/>
            <a:ext cx="266065" cy="228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200" b="1" i="0" kern="1200">
                <a:solidFill>
                  <a:srgbClr val="0066A6"/>
                </a:solidFill>
                <a:latin typeface="Malgun Gothic"/>
                <a:ea typeface="+mn-ea"/>
                <a:cs typeface="Malgun Gothic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 marR="0" lvl="0" indent="0" algn="l" defTabSz="914400" rtl="0" eaLnBrk="1" fontAlgn="auto" latinLnBrk="1" hangingPunct="1">
              <a:lnSpc>
                <a:spcPct val="100000"/>
              </a:lnSpc>
              <a:spcBef>
                <a:spcPts val="20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lang="en-US" altLang="ko-KR" sz="1200" b="1" i="0" u="none" strike="noStrike" kern="1200" cap="none" spc="-25" normalizeH="0" baseline="0" noProof="0" smtClean="0">
                <a:ln>
                  <a:noFill/>
                </a:ln>
                <a:solidFill>
                  <a:srgbClr val="0066A6"/>
                </a:solidFill>
                <a:effectLst/>
                <a:uLnTx/>
                <a:uFillTx/>
                <a:latin typeface="Malgun Gothic"/>
                <a:ea typeface="맑은 고딕" panose="020B0503020000020004" pitchFamily="50" charset="-127"/>
              </a:rPr>
              <a:pPr marL="3810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204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ko-KR" altLang="en-US" sz="1200" b="1" i="0" u="none" strike="noStrike" kern="1200" cap="none" spc="-25" normalizeH="0" baseline="0" noProof="0">
              <a:ln>
                <a:noFill/>
              </a:ln>
              <a:solidFill>
                <a:srgbClr val="0066A6"/>
              </a:solidFill>
              <a:effectLst/>
              <a:uLnTx/>
              <a:uFillTx/>
              <a:latin typeface="Malgun Gothic"/>
              <a:ea typeface="맑은 고딕" panose="020B050302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29F5ED3-37B9-7A33-81CC-C9A3B7AF5EB6}"/>
              </a:ext>
            </a:extLst>
          </p:cNvPr>
          <p:cNvSpPr txBox="1"/>
          <p:nvPr/>
        </p:nvSpPr>
        <p:spPr>
          <a:xfrm>
            <a:off x="403859" y="934204"/>
            <a:ext cx="1051814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srgbClr val="3D4144"/>
                </a:solidFill>
                <a:effectLst/>
                <a:uLnTx/>
                <a:uFillTx/>
                <a:latin typeface="-apple-system"/>
                <a:ea typeface="맑은 고딕" panose="020B0503020000020004" pitchFamily="50" charset="-127"/>
                <a:cs typeface="+mn-cs"/>
              </a:rPr>
              <a:t>paper: </a:t>
            </a: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srgbClr val="2F7D95"/>
                </a:solidFill>
                <a:effectLst/>
                <a:uLnTx/>
                <a:uFillTx/>
                <a:latin typeface="-apple-system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srgbClr val="2F7D95"/>
                </a:solidFill>
                <a:effectLst/>
                <a:uLnTx/>
                <a:uFillTx/>
                <a:latin typeface="-apple-system"/>
                <a:ea typeface="맑은 고딕" panose="020B0503020000020004" pitchFamily="50" charset="-127"/>
                <a:cs typeface="+mn-cs"/>
                <a:hlinkClick r:id="rId3"/>
              </a:rPr>
              <a:t>https://arxiv.org/abs/2210.02186</a:t>
            </a: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srgbClr val="2F7D95"/>
                </a:solidFill>
                <a:effectLst/>
                <a:uLnTx/>
                <a:uFillTx/>
                <a:latin typeface="-apple-system"/>
                <a:ea typeface="맑은 고딕" panose="020B0503020000020004" pitchFamily="50" charset="-127"/>
                <a:cs typeface="+mn-cs"/>
              </a:rPr>
              <a:t>   </a:t>
            </a:r>
            <a:endParaRPr kumimoji="0" lang="en-US" altLang="ko-KR" sz="1800" b="0" i="0" u="none" strike="noStrike" kern="1200" cap="none" spc="0" normalizeH="0" baseline="0" noProof="0">
              <a:ln>
                <a:noFill/>
              </a:ln>
              <a:solidFill>
                <a:srgbClr val="3D4144"/>
              </a:solidFill>
              <a:effectLst/>
              <a:uLnTx/>
              <a:uFillTx/>
              <a:latin typeface="-apple-system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srgbClr val="3D4144"/>
                </a:solidFill>
                <a:effectLst/>
                <a:uLnTx/>
                <a:uFillTx/>
                <a:latin typeface="-apple-system"/>
                <a:ea typeface="맑은 고딕" panose="020B0503020000020004" pitchFamily="50" charset="-127"/>
                <a:cs typeface="+mn-cs"/>
              </a:rPr>
              <a:t>code: </a:t>
            </a: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srgbClr val="2F7D95"/>
                </a:solidFill>
                <a:effectLst/>
                <a:uLnTx/>
                <a:uFillTx/>
                <a:latin typeface="-apple-system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srgbClr val="2F7D95"/>
                </a:solidFill>
                <a:effectLst/>
                <a:uLnTx/>
                <a:uFillTx/>
                <a:latin typeface="-apple-system"/>
                <a:ea typeface="맑은 고딕" panose="020B0503020000020004" pitchFamily="50" charset="-127"/>
                <a:cs typeface="+mn-cs"/>
                <a:hlinkClick r:id="rId4"/>
              </a:rPr>
              <a:t>https://github.com/thuml/Time-Series-Library</a:t>
            </a: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srgbClr val="2F7D95"/>
                </a:solidFill>
                <a:effectLst/>
                <a:uLnTx/>
                <a:uFillTx/>
                <a:latin typeface="-apple-system"/>
                <a:ea typeface="맑은 고딕" panose="020B0503020000020004" pitchFamily="50" charset="-127"/>
                <a:cs typeface="+mn-cs"/>
              </a:rPr>
              <a:t> </a:t>
            </a:r>
            <a:endParaRPr kumimoji="0" lang="en-US" altLang="ko-KR" sz="1800" b="0" i="0" u="none" strike="noStrike" kern="1200" cap="none" spc="0" normalizeH="0" baseline="0" noProof="0">
              <a:ln>
                <a:noFill/>
              </a:ln>
              <a:solidFill>
                <a:srgbClr val="3D4144"/>
              </a:solidFill>
              <a:effectLst/>
              <a:uLnTx/>
              <a:uFillTx/>
              <a:latin typeface="-apple-system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44954B6-FC8B-893B-3862-D96DA412D025}"/>
              </a:ext>
            </a:extLst>
          </p:cNvPr>
          <p:cNvSpPr txBox="1"/>
          <p:nvPr/>
        </p:nvSpPr>
        <p:spPr>
          <a:xfrm>
            <a:off x="710514" y="74502"/>
            <a:ext cx="10783611" cy="460126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spc="-5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badi" panose="020B0604020104020204" pitchFamily="34" charset="0"/>
                <a:ea typeface="에스코어 드림 7 ExtraBold" panose="020B0803030302020204" pitchFamily="34" charset="-127"/>
              </a:rPr>
              <a:t>References</a:t>
            </a:r>
            <a:r>
              <a:rPr lang="en-US" altLang="ko-KR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Apple SD Gothic Neo ExtraBold" panose="02000300000000000000" pitchFamily="2" charset="-127"/>
                <a:ea typeface="Apple SD Gothic Neo ExtraBold"/>
              </a:rPr>
              <a:t>(1/1)</a:t>
            </a:r>
          </a:p>
        </p:txBody>
      </p:sp>
    </p:spTree>
    <p:extLst>
      <p:ext uri="{BB962C8B-B14F-4D97-AF65-F5344CB8AC3E}">
        <p14:creationId xmlns:p14="http://schemas.microsoft.com/office/powerpoint/2010/main" val="14150608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5DE895-942E-65B7-5041-E4A1405BCF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731A4333-F49C-1F42-93CD-CA0B09F26993}"/>
              </a:ext>
            </a:extLst>
          </p:cNvPr>
          <p:cNvSpPr txBox="1"/>
          <p:nvPr/>
        </p:nvSpPr>
        <p:spPr>
          <a:xfrm>
            <a:off x="4220859" y="2813447"/>
            <a:ext cx="3750282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4000" b="1" spc="-10">
                <a:solidFill>
                  <a:prstClr val="black"/>
                </a:solidFill>
                <a:latin typeface="Malgun Gothic"/>
                <a:ea typeface="맑은 고딕"/>
              </a:rPr>
              <a:t>감사합니다</a:t>
            </a:r>
            <a:endParaRPr lang="en-US" altLang="ko-KR" sz="2000" b="1">
              <a:effectLst/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cxnSp>
        <p:nvCxnSpPr>
          <p:cNvPr id="9" name="직선 연결선[R] 3">
            <a:extLst>
              <a:ext uri="{FF2B5EF4-FFF2-40B4-BE49-F238E27FC236}">
                <a16:creationId xmlns:a16="http://schemas.microsoft.com/office/drawing/2014/main" id="{23A668CF-629B-42C6-BCB2-7CCD1568B3B8}"/>
              </a:ext>
            </a:extLst>
          </p:cNvPr>
          <p:cNvCxnSpPr>
            <a:cxnSpLocks/>
          </p:cNvCxnSpPr>
          <p:nvPr/>
        </p:nvCxnSpPr>
        <p:spPr>
          <a:xfrm>
            <a:off x="4296000" y="2520660"/>
            <a:ext cx="3600000" cy="0"/>
          </a:xfrm>
          <a:prstGeom prst="line">
            <a:avLst/>
          </a:prstGeom>
          <a:ln w="38100">
            <a:solidFill>
              <a:srgbClr val="004D8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[R] 4">
            <a:extLst>
              <a:ext uri="{FF2B5EF4-FFF2-40B4-BE49-F238E27FC236}">
                <a16:creationId xmlns:a16="http://schemas.microsoft.com/office/drawing/2014/main" id="{7E536B3E-9830-0FE3-EA22-61495C59FB01}"/>
              </a:ext>
            </a:extLst>
          </p:cNvPr>
          <p:cNvCxnSpPr>
            <a:cxnSpLocks/>
          </p:cNvCxnSpPr>
          <p:nvPr/>
        </p:nvCxnSpPr>
        <p:spPr>
          <a:xfrm>
            <a:off x="4296000" y="3814120"/>
            <a:ext cx="3600000" cy="0"/>
          </a:xfrm>
          <a:prstGeom prst="line">
            <a:avLst/>
          </a:prstGeom>
          <a:ln w="38100">
            <a:solidFill>
              <a:srgbClr val="004D8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슬라이드 번호 개체 틀 9">
            <a:extLst>
              <a:ext uri="{FF2B5EF4-FFF2-40B4-BE49-F238E27FC236}">
                <a16:creationId xmlns:a16="http://schemas.microsoft.com/office/drawing/2014/main" id="{E62A6626-B04E-375F-B7DA-122A58EABA42}"/>
              </a:ext>
            </a:extLst>
          </p:cNvPr>
          <p:cNvSpPr txBox="1">
            <a:spLocks/>
          </p:cNvSpPr>
          <p:nvPr/>
        </p:nvSpPr>
        <p:spPr>
          <a:xfrm>
            <a:off x="11757406" y="6498684"/>
            <a:ext cx="266065" cy="228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200" b="1" i="0" kern="1200">
                <a:solidFill>
                  <a:srgbClr val="0066A6"/>
                </a:solidFill>
                <a:latin typeface="Malgun Gothic"/>
                <a:ea typeface="+mn-ea"/>
                <a:cs typeface="Malgun Gothic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 marR="0" lvl="0" indent="0" algn="l" defTabSz="914400" rtl="0" eaLnBrk="1" fontAlgn="auto" latinLnBrk="1" hangingPunct="1">
              <a:lnSpc>
                <a:spcPct val="100000"/>
              </a:lnSpc>
              <a:spcBef>
                <a:spcPts val="20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lang="en-US" altLang="ko-KR" sz="1200" b="1" i="0" u="none" strike="noStrike" kern="1200" cap="none" spc="-25" normalizeH="0" baseline="0" noProof="0" smtClean="0">
                <a:ln>
                  <a:noFill/>
                </a:ln>
                <a:solidFill>
                  <a:srgbClr val="0066A6"/>
                </a:solidFill>
                <a:effectLst/>
                <a:uLnTx/>
                <a:uFillTx/>
                <a:latin typeface="Malgun Gothic"/>
                <a:ea typeface="맑은 고딕" panose="020B0503020000020004" pitchFamily="50" charset="-127"/>
              </a:rPr>
              <a:pPr marL="3810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204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ko-KR" altLang="en-US" sz="1200" b="1" i="0" u="none" strike="noStrike" kern="1200" cap="none" spc="-25" normalizeH="0" baseline="0" noProof="0">
              <a:ln>
                <a:noFill/>
              </a:ln>
              <a:solidFill>
                <a:srgbClr val="0066A6"/>
              </a:solidFill>
              <a:effectLst/>
              <a:uLnTx/>
              <a:uFillTx/>
              <a:latin typeface="Malgun Gothic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547373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CAD68E-37E3-BF90-7129-752C050C0D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2E32FE60-87D3-0A6B-C1E0-6A841C02F8C6}"/>
              </a:ext>
            </a:extLst>
          </p:cNvPr>
          <p:cNvCxnSpPr>
            <a:cxnSpLocks/>
          </p:cNvCxnSpPr>
          <p:nvPr/>
        </p:nvCxnSpPr>
        <p:spPr>
          <a:xfrm>
            <a:off x="336000" y="642106"/>
            <a:ext cx="11520000" cy="0"/>
          </a:xfrm>
          <a:prstGeom prst="line">
            <a:avLst/>
          </a:prstGeom>
          <a:ln w="38100">
            <a:solidFill>
              <a:srgbClr val="004D8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C2C73CA7-3982-5A96-E978-8D8F77222604}"/>
              </a:ext>
            </a:extLst>
          </p:cNvPr>
          <p:cNvSpPr txBox="1"/>
          <p:nvPr/>
        </p:nvSpPr>
        <p:spPr>
          <a:xfrm>
            <a:off x="703470" y="84654"/>
            <a:ext cx="10783611" cy="454292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pple SD Gothic Neo ExtraBold" panose="02000300000000000000" pitchFamily="2" charset="-127"/>
                <a:ea typeface="Apple SD Gothic Neo ExtraBold"/>
              </a:rPr>
              <a:t>데이터 </a:t>
            </a:r>
            <a:r>
              <a:rPr lang="ko-KR" altLang="en-US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Apple SD Gothic Neo ExtraBold" panose="02000300000000000000" pitchFamily="2" charset="-127"/>
                <a:ea typeface="Apple SD Gothic Neo ExtraBold"/>
              </a:rPr>
              <a:t>전처리</a:t>
            </a:r>
            <a:endParaRPr lang="en-US" altLang="ko-KR" b="1" dirty="0">
              <a:ln>
                <a:solidFill>
                  <a:schemeClr val="accent1">
                    <a:alpha val="0"/>
                  </a:schemeClr>
                </a:solidFill>
              </a:ln>
              <a:latin typeface="Apple SD Gothic Neo ExtraBold" panose="02000300000000000000" pitchFamily="2" charset="-127"/>
              <a:ea typeface="Apple SD Gothic Neo ExtraBold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70A0139B-807A-B107-FE51-794103D3FF1C}"/>
              </a:ext>
            </a:extLst>
          </p:cNvPr>
          <p:cNvSpPr/>
          <p:nvPr/>
        </p:nvSpPr>
        <p:spPr>
          <a:xfrm>
            <a:off x="350514" y="171711"/>
            <a:ext cx="360000" cy="360000"/>
          </a:xfrm>
          <a:prstGeom prst="ellipse">
            <a:avLst/>
          </a:prstGeom>
          <a:solidFill>
            <a:srgbClr val="004D8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90000" rIns="91440" bIns="90000" rtlCol="0" anchor="ctr"/>
          <a:lstStyle/>
          <a:p>
            <a:pPr algn="ctr"/>
            <a:r>
              <a:rPr lang="en-US" altLang="ko-KR" b="1"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1</a:t>
            </a:r>
          </a:p>
        </p:txBody>
      </p:sp>
      <p:sp>
        <p:nvSpPr>
          <p:cNvPr id="13" name="슬라이드 번호 개체 틀 9">
            <a:extLst>
              <a:ext uri="{FF2B5EF4-FFF2-40B4-BE49-F238E27FC236}">
                <a16:creationId xmlns:a16="http://schemas.microsoft.com/office/drawing/2014/main" id="{8FC7D649-41F9-D3AD-2EF7-A1E51273C7F2}"/>
              </a:ext>
            </a:extLst>
          </p:cNvPr>
          <p:cNvSpPr txBox="1">
            <a:spLocks/>
          </p:cNvSpPr>
          <p:nvPr/>
        </p:nvSpPr>
        <p:spPr>
          <a:xfrm>
            <a:off x="11757406" y="6498684"/>
            <a:ext cx="266065" cy="228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200" b="1" i="0" kern="1200">
                <a:solidFill>
                  <a:srgbClr val="0066A6"/>
                </a:solidFill>
                <a:latin typeface="Malgun Gothic"/>
                <a:ea typeface="+mn-ea"/>
                <a:cs typeface="Malgun Gothic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 marR="0" lvl="0" indent="0" algn="l" defTabSz="914400" rtl="0" eaLnBrk="1" fontAlgn="auto" latinLnBrk="1" hangingPunct="1">
              <a:lnSpc>
                <a:spcPct val="100000"/>
              </a:lnSpc>
              <a:spcBef>
                <a:spcPts val="20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lang="en-US" altLang="ko-KR" sz="1200" b="1" i="0" u="none" strike="noStrike" kern="1200" cap="none" spc="-25" normalizeH="0" baseline="0" noProof="0" smtClean="0">
                <a:ln>
                  <a:noFill/>
                </a:ln>
                <a:solidFill>
                  <a:srgbClr val="0066A6"/>
                </a:solidFill>
                <a:effectLst/>
                <a:uLnTx/>
                <a:uFillTx/>
                <a:latin typeface="Malgun Gothic"/>
                <a:ea typeface="맑은 고딕" panose="020B0503020000020004" pitchFamily="50" charset="-127"/>
              </a:rPr>
              <a:pPr marL="3810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204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ko-KR" altLang="en-US" sz="1200" b="1" i="0" u="none" strike="noStrike" kern="1200" cap="none" spc="-25" normalizeH="0" baseline="0" noProof="0">
              <a:ln>
                <a:noFill/>
              </a:ln>
              <a:solidFill>
                <a:srgbClr val="0066A6"/>
              </a:solidFill>
              <a:effectLst/>
              <a:uLnTx/>
              <a:uFillTx/>
              <a:latin typeface="Malgun Gothic"/>
              <a:ea typeface="맑은 고딕" panose="020B0503020000020004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5B5FEA7-6EBF-F77A-80FC-3124271C5E00}"/>
              </a:ext>
            </a:extLst>
          </p:cNvPr>
          <p:cNvSpPr txBox="1"/>
          <p:nvPr/>
        </p:nvSpPr>
        <p:spPr>
          <a:xfrm>
            <a:off x="403858" y="934204"/>
            <a:ext cx="10949941" cy="23544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spcAft>
                <a:spcPts val="800"/>
              </a:spcAft>
            </a:pPr>
            <a:r>
              <a:rPr lang="ko-KR" altLang="en-US" b="1" spc="-50" err="1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0165A5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결측치</a:t>
            </a:r>
            <a:r>
              <a:rPr lang="ko-KR" altLang="en-US" b="1" spc="-5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0165A5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정보 확인</a:t>
            </a:r>
            <a:endParaRPr lang="en-US" altLang="ko-KR" b="1" spc="-5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0165A5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285750" indent="-285750" latinLnBrk="0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ko-KR" altLang="en-US" sz="1600" spc="-5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데이터는 </a:t>
            </a:r>
            <a:r>
              <a:rPr lang="en-US" altLang="ko-KR" sz="1600" spc="-50" err="1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Greenbutton</a:t>
            </a:r>
            <a:r>
              <a:rPr lang="en-US" altLang="ko-KR" sz="1600" spc="-5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1600" spc="-5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내의 </a:t>
            </a:r>
            <a:r>
              <a:rPr lang="en-US" altLang="ko-KR" sz="1600" spc="-5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post_industry_20220101_20221231_raw.csv CSV </a:t>
            </a:r>
            <a:r>
              <a:rPr lang="ko-KR" altLang="en-US" sz="1600" spc="-5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파일 사용</a:t>
            </a:r>
            <a:endParaRPr lang="en-US" altLang="ko-KR" sz="1600" spc="-5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285750" indent="-285750" latinLnBrk="0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altLang="ko-KR" sz="1600" spc="-5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1029852 x 111</a:t>
            </a:r>
            <a:r>
              <a:rPr lang="ko-KR" altLang="en-US" sz="1600" spc="-5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의 데이터셋으로 구성</a:t>
            </a:r>
            <a:endParaRPr lang="en-US" altLang="ko-KR" sz="1600" spc="-5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285750" indent="-285750" latinLnBrk="0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ko-KR" altLang="en-US" sz="1600" spc="-5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데이터셋의 구성 중 </a:t>
            </a:r>
            <a:r>
              <a:rPr lang="en-US" altLang="ko-KR" sz="1600" spc="-5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</a:t>
            </a:r>
            <a:r>
              <a:rPr lang="ko-KR" altLang="en-US" sz="1600" spc="-5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으로만 이루어진 시퀀스 데이터가 존재 </a:t>
            </a:r>
            <a:r>
              <a:rPr lang="en-US" altLang="ko-KR" sz="1600" spc="-5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-&gt; </a:t>
            </a:r>
            <a:r>
              <a:rPr lang="ko-KR" altLang="en-US" sz="1600" spc="-5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잡음 발생</a:t>
            </a:r>
            <a:endParaRPr lang="en-US" altLang="ko-KR" sz="1600" spc="-5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285750" indent="-285750" latinLnBrk="0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altLang="ko-KR" sz="1600" spc="-5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</a:t>
            </a:r>
            <a:r>
              <a:rPr lang="ko-KR" altLang="en-US" sz="1600" spc="-5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으로만 이루어진 데이터 삭제 </a:t>
            </a:r>
            <a:r>
              <a:rPr lang="en-US" altLang="ko-KR" sz="1600" spc="-5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or Null </a:t>
            </a:r>
            <a:r>
              <a:rPr lang="ko-KR" altLang="en-US" sz="1600" spc="-5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값 대체 후</a:t>
            </a:r>
            <a:r>
              <a:rPr lang="en-US" altLang="ko-KR" sz="1600" spc="-5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1600" spc="-5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다시 보강</a:t>
            </a:r>
            <a:endParaRPr lang="en-US" altLang="ko-KR" sz="1600" spc="-5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0CDB77A-5C20-4F9F-121F-56108E317D7F}"/>
              </a:ext>
            </a:extLst>
          </p:cNvPr>
          <p:cNvSpPr/>
          <p:nvPr/>
        </p:nvSpPr>
        <p:spPr>
          <a:xfrm>
            <a:off x="715045" y="2893670"/>
            <a:ext cx="2653188" cy="38338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4744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8B915A-B576-BA9B-FE65-51ED10823C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FF073CB8-8FF0-4FA7-DAD1-3485AE999EE8}"/>
              </a:ext>
            </a:extLst>
          </p:cNvPr>
          <p:cNvCxnSpPr>
            <a:cxnSpLocks/>
          </p:cNvCxnSpPr>
          <p:nvPr/>
        </p:nvCxnSpPr>
        <p:spPr>
          <a:xfrm>
            <a:off x="336000" y="642106"/>
            <a:ext cx="11520000" cy="0"/>
          </a:xfrm>
          <a:prstGeom prst="line">
            <a:avLst/>
          </a:prstGeom>
          <a:ln w="38100">
            <a:solidFill>
              <a:srgbClr val="004D8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67AB4B43-2FB3-FEFF-4EA6-E045EE3B3B39}"/>
              </a:ext>
            </a:extLst>
          </p:cNvPr>
          <p:cNvSpPr txBox="1"/>
          <p:nvPr/>
        </p:nvSpPr>
        <p:spPr>
          <a:xfrm>
            <a:off x="703470" y="84654"/>
            <a:ext cx="10783611" cy="454292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pple SD Gothic Neo ExtraBold" panose="02000300000000000000" pitchFamily="2" charset="-127"/>
                <a:ea typeface="Apple SD Gothic Neo ExtraBold"/>
              </a:rPr>
              <a:t>데이터 </a:t>
            </a:r>
            <a:r>
              <a:rPr lang="ko-KR" altLang="en-US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Apple SD Gothic Neo ExtraBold" panose="02000300000000000000" pitchFamily="2" charset="-127"/>
                <a:ea typeface="Apple SD Gothic Neo ExtraBold"/>
              </a:rPr>
              <a:t>전처리</a:t>
            </a:r>
            <a:endParaRPr lang="en-US" altLang="ko-KR" b="1" dirty="0">
              <a:ln>
                <a:solidFill>
                  <a:schemeClr val="accent1">
                    <a:alpha val="0"/>
                  </a:schemeClr>
                </a:solidFill>
              </a:ln>
              <a:latin typeface="Apple SD Gothic Neo ExtraBold" panose="02000300000000000000" pitchFamily="2" charset="-127"/>
              <a:ea typeface="Apple SD Gothic Neo ExtraBold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DDB79F52-6332-826D-1994-4BDA28151BDB}"/>
              </a:ext>
            </a:extLst>
          </p:cNvPr>
          <p:cNvSpPr/>
          <p:nvPr/>
        </p:nvSpPr>
        <p:spPr>
          <a:xfrm>
            <a:off x="350514" y="171711"/>
            <a:ext cx="360000" cy="360000"/>
          </a:xfrm>
          <a:prstGeom prst="ellipse">
            <a:avLst/>
          </a:prstGeom>
          <a:solidFill>
            <a:srgbClr val="004D8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90000" rIns="91440" bIns="90000" rtlCol="0" anchor="ctr"/>
          <a:lstStyle/>
          <a:p>
            <a:pPr algn="ctr"/>
            <a:r>
              <a:rPr lang="en-US" altLang="ko-KR" b="1"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1</a:t>
            </a:r>
          </a:p>
        </p:txBody>
      </p:sp>
      <p:sp>
        <p:nvSpPr>
          <p:cNvPr id="13" name="슬라이드 번호 개체 틀 9">
            <a:extLst>
              <a:ext uri="{FF2B5EF4-FFF2-40B4-BE49-F238E27FC236}">
                <a16:creationId xmlns:a16="http://schemas.microsoft.com/office/drawing/2014/main" id="{3A8944BC-73AC-857A-EEA1-ED27CD3186CF}"/>
              </a:ext>
            </a:extLst>
          </p:cNvPr>
          <p:cNvSpPr txBox="1">
            <a:spLocks/>
          </p:cNvSpPr>
          <p:nvPr/>
        </p:nvSpPr>
        <p:spPr>
          <a:xfrm>
            <a:off x="11757406" y="6498684"/>
            <a:ext cx="266065" cy="228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200" b="1" i="0" kern="1200">
                <a:solidFill>
                  <a:srgbClr val="0066A6"/>
                </a:solidFill>
                <a:latin typeface="Malgun Gothic"/>
                <a:ea typeface="+mn-ea"/>
                <a:cs typeface="Malgun Gothic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 marR="0" lvl="0" indent="0" algn="l" defTabSz="914400" rtl="0" eaLnBrk="1" fontAlgn="auto" latinLnBrk="1" hangingPunct="1">
              <a:lnSpc>
                <a:spcPct val="100000"/>
              </a:lnSpc>
              <a:spcBef>
                <a:spcPts val="20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lang="en-US" altLang="ko-KR" sz="1200" b="1" i="0" u="none" strike="noStrike" kern="1200" cap="none" spc="-25" normalizeH="0" baseline="0" noProof="0" smtClean="0">
                <a:ln>
                  <a:noFill/>
                </a:ln>
                <a:solidFill>
                  <a:srgbClr val="0066A6"/>
                </a:solidFill>
                <a:effectLst/>
                <a:uLnTx/>
                <a:uFillTx/>
                <a:latin typeface="Malgun Gothic"/>
                <a:ea typeface="맑은 고딕" panose="020B0503020000020004" pitchFamily="50" charset="-127"/>
              </a:rPr>
              <a:pPr marL="3810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204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ko-KR" altLang="en-US" sz="1200" b="1" i="0" u="none" strike="noStrike" kern="1200" cap="none" spc="-25" normalizeH="0" baseline="0" noProof="0">
              <a:ln>
                <a:noFill/>
              </a:ln>
              <a:solidFill>
                <a:srgbClr val="0066A6"/>
              </a:solidFill>
              <a:effectLst/>
              <a:uLnTx/>
              <a:uFillTx/>
              <a:latin typeface="Malgun Gothic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0FC514-B927-F030-7A69-27BE3D11A140}"/>
              </a:ext>
            </a:extLst>
          </p:cNvPr>
          <p:cNvSpPr txBox="1"/>
          <p:nvPr/>
        </p:nvSpPr>
        <p:spPr>
          <a:xfrm>
            <a:off x="403858" y="934204"/>
            <a:ext cx="10949941" cy="18811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spcAft>
                <a:spcPts val="800"/>
              </a:spcAft>
            </a:pPr>
            <a:r>
              <a:rPr lang="ko-KR" altLang="en-US" b="1" spc="-50" dirty="0" err="1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0165A5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결측치</a:t>
            </a:r>
            <a:r>
              <a:rPr lang="ko-KR" altLang="en-US" b="1" spc="-5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0165A5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처리 </a:t>
            </a:r>
            <a:r>
              <a:rPr lang="en-US" altLang="ko-KR" b="1" spc="-5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0165A5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(KNN-Imputer)</a:t>
            </a:r>
          </a:p>
          <a:p>
            <a:pPr marL="285750" indent="-285750" latinLnBrk="0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ko-KR" altLang="en-US" sz="1600" spc="-50" dirty="0" err="1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결측치를</a:t>
            </a:r>
            <a:r>
              <a:rPr lang="ko-KR" altLang="en-US" sz="1600" spc="-5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보강할 알고리즘으로 </a:t>
            </a:r>
            <a:r>
              <a:rPr lang="en-US" altLang="ko-KR" sz="1600" spc="-5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KNN-Imputer</a:t>
            </a:r>
            <a:r>
              <a:rPr lang="ko-KR" altLang="en-US" sz="1600" spc="-5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를 채용</a:t>
            </a:r>
            <a:endParaRPr lang="en-US" altLang="ko-KR" sz="1600" spc="-5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285750" indent="-285750" latinLnBrk="0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altLang="ko-KR" sz="1600" spc="-5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KNN-Imputer</a:t>
            </a:r>
            <a:r>
              <a:rPr lang="ko-KR" altLang="en-US" sz="1600" spc="-5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는 </a:t>
            </a:r>
            <a:r>
              <a:rPr lang="ko-KR" altLang="en-US" sz="1600" spc="-5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0070C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비슷한 시계열 패턴</a:t>
            </a:r>
            <a:r>
              <a:rPr lang="ko-KR" altLang="en-US" sz="1600" spc="-5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을 가진 이웃들의 거리를 계산해서</a:t>
            </a:r>
            <a:r>
              <a:rPr lang="en-US" altLang="ko-KR" sz="1600" spc="-5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1600" spc="-50" dirty="0" err="1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결측치를</a:t>
            </a:r>
            <a:r>
              <a:rPr lang="ko-KR" altLang="en-US" sz="1600" spc="-5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보강</a:t>
            </a:r>
            <a:endParaRPr lang="en-US" altLang="ko-KR" sz="1600" spc="-5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285750" indent="-285750" latinLnBrk="0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ko-KR" altLang="en-US" sz="1600" spc="-5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따라서</a:t>
            </a:r>
            <a:r>
              <a:rPr lang="en-US" altLang="ko-KR" sz="1600" spc="-5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1600" spc="-5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전력소모량 </a:t>
            </a:r>
            <a:r>
              <a:rPr lang="ko-KR" altLang="en-US" sz="1600" spc="-5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0070C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패턴이 비슷한 데이터</a:t>
            </a:r>
            <a:r>
              <a:rPr lang="ko-KR" altLang="en-US" sz="1600" spc="-5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끼리</a:t>
            </a:r>
            <a:r>
              <a:rPr lang="ko-KR" altLang="en-US" sz="1600" spc="-5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0070C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1600" spc="-5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묶어서 각각 </a:t>
            </a:r>
            <a:r>
              <a:rPr lang="ko-KR" altLang="en-US" sz="1600" spc="-50" dirty="0" err="1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결측치를</a:t>
            </a:r>
            <a:r>
              <a:rPr lang="ko-KR" altLang="en-US" sz="1600" spc="-5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1600" spc="-50" dirty="0" err="1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보강해야함</a:t>
            </a:r>
            <a:r>
              <a:rPr lang="ko-KR" altLang="en-US" sz="1600" spc="-5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1600" spc="-5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(ex. </a:t>
            </a:r>
            <a:r>
              <a:rPr lang="ko-KR" altLang="en-US" sz="1600" spc="-5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기업코드</a:t>
            </a:r>
            <a:r>
              <a:rPr lang="en-US" altLang="ko-KR" sz="1600" spc="-5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531695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DE166B-1A0C-E276-DD70-17F3B4FD3F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6E2B93F7-D8DF-AE0F-0DB5-A406D2679AC8}"/>
              </a:ext>
            </a:extLst>
          </p:cNvPr>
          <p:cNvCxnSpPr>
            <a:cxnSpLocks/>
          </p:cNvCxnSpPr>
          <p:nvPr/>
        </p:nvCxnSpPr>
        <p:spPr>
          <a:xfrm>
            <a:off x="336000" y="642106"/>
            <a:ext cx="11520000" cy="0"/>
          </a:xfrm>
          <a:prstGeom prst="line">
            <a:avLst/>
          </a:prstGeom>
          <a:ln w="38100">
            <a:solidFill>
              <a:srgbClr val="004D8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02446E7A-1B1E-5DAC-B6B6-CA2695E7DA01}"/>
              </a:ext>
            </a:extLst>
          </p:cNvPr>
          <p:cNvSpPr txBox="1"/>
          <p:nvPr/>
        </p:nvSpPr>
        <p:spPr>
          <a:xfrm>
            <a:off x="703470" y="84654"/>
            <a:ext cx="10783611" cy="454292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pple SD Gothic Neo ExtraBold" panose="02000300000000000000" pitchFamily="2" charset="-127"/>
                <a:ea typeface="Apple SD Gothic Neo ExtraBold"/>
              </a:rPr>
              <a:t>데이터 </a:t>
            </a:r>
            <a:r>
              <a:rPr lang="ko-KR" altLang="en-US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Apple SD Gothic Neo ExtraBold" panose="02000300000000000000" pitchFamily="2" charset="-127"/>
                <a:ea typeface="Apple SD Gothic Neo ExtraBold"/>
              </a:rPr>
              <a:t>전처리</a:t>
            </a:r>
            <a:endParaRPr lang="en-US" altLang="ko-KR" b="1" dirty="0">
              <a:ln>
                <a:solidFill>
                  <a:schemeClr val="accent1">
                    <a:alpha val="0"/>
                  </a:schemeClr>
                </a:solidFill>
              </a:ln>
              <a:latin typeface="Apple SD Gothic Neo ExtraBold" panose="02000300000000000000" pitchFamily="2" charset="-127"/>
              <a:ea typeface="Apple SD Gothic Neo ExtraBold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8BB07597-E6C7-11E9-F513-CF93A9C76685}"/>
              </a:ext>
            </a:extLst>
          </p:cNvPr>
          <p:cNvSpPr/>
          <p:nvPr/>
        </p:nvSpPr>
        <p:spPr>
          <a:xfrm>
            <a:off x="350514" y="171711"/>
            <a:ext cx="360000" cy="360000"/>
          </a:xfrm>
          <a:prstGeom prst="ellipse">
            <a:avLst/>
          </a:prstGeom>
          <a:solidFill>
            <a:srgbClr val="004D8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90000" rIns="91440" bIns="90000" rtlCol="0" anchor="ctr"/>
          <a:lstStyle/>
          <a:p>
            <a:pPr algn="ctr"/>
            <a:r>
              <a:rPr lang="en-US" altLang="ko-KR" b="1"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1</a:t>
            </a:r>
          </a:p>
        </p:txBody>
      </p:sp>
      <p:sp>
        <p:nvSpPr>
          <p:cNvPr id="13" name="슬라이드 번호 개체 틀 9">
            <a:extLst>
              <a:ext uri="{FF2B5EF4-FFF2-40B4-BE49-F238E27FC236}">
                <a16:creationId xmlns:a16="http://schemas.microsoft.com/office/drawing/2014/main" id="{471B3090-609B-511A-A611-D05320BF4625}"/>
              </a:ext>
            </a:extLst>
          </p:cNvPr>
          <p:cNvSpPr txBox="1">
            <a:spLocks/>
          </p:cNvSpPr>
          <p:nvPr/>
        </p:nvSpPr>
        <p:spPr>
          <a:xfrm>
            <a:off x="11757406" y="6498684"/>
            <a:ext cx="266065" cy="228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200" b="1" i="0" kern="1200">
                <a:solidFill>
                  <a:srgbClr val="0066A6"/>
                </a:solidFill>
                <a:latin typeface="Malgun Gothic"/>
                <a:ea typeface="+mn-ea"/>
                <a:cs typeface="Malgun Gothic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 marR="0" lvl="0" indent="0" algn="l" defTabSz="914400" rtl="0" eaLnBrk="1" fontAlgn="auto" latinLnBrk="1" hangingPunct="1">
              <a:lnSpc>
                <a:spcPct val="100000"/>
              </a:lnSpc>
              <a:spcBef>
                <a:spcPts val="20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lang="en-US" altLang="ko-KR" sz="1200" b="1" i="0" u="none" strike="noStrike" kern="1200" cap="none" spc="-25" normalizeH="0" baseline="0" noProof="0" smtClean="0">
                <a:ln>
                  <a:noFill/>
                </a:ln>
                <a:solidFill>
                  <a:srgbClr val="0066A6"/>
                </a:solidFill>
                <a:effectLst/>
                <a:uLnTx/>
                <a:uFillTx/>
                <a:latin typeface="Malgun Gothic"/>
                <a:ea typeface="맑은 고딕" panose="020B0503020000020004" pitchFamily="50" charset="-127"/>
              </a:rPr>
              <a:pPr marL="3810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204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ko-KR" altLang="en-US" sz="1200" b="1" i="0" u="none" strike="noStrike" kern="1200" cap="none" spc="-25" normalizeH="0" baseline="0" noProof="0">
              <a:ln>
                <a:noFill/>
              </a:ln>
              <a:solidFill>
                <a:srgbClr val="0066A6"/>
              </a:solidFill>
              <a:effectLst/>
              <a:uLnTx/>
              <a:uFillTx/>
              <a:latin typeface="Malgun Gothic"/>
              <a:ea typeface="맑은 고딕" panose="020B050302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A157DEC-B256-B72F-4763-8ECC2A0DD19D}"/>
              </a:ext>
            </a:extLst>
          </p:cNvPr>
          <p:cNvSpPr txBox="1"/>
          <p:nvPr/>
        </p:nvSpPr>
        <p:spPr>
          <a:xfrm>
            <a:off x="403858" y="934204"/>
            <a:ext cx="10949941" cy="460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spcAft>
                <a:spcPts val="800"/>
              </a:spcAft>
            </a:pPr>
            <a:r>
              <a:rPr lang="ko-KR" altLang="en-US" b="1" spc="-50" err="1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0165A5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결측치</a:t>
            </a:r>
            <a:r>
              <a:rPr lang="ko-KR" altLang="en-US" b="1" spc="-5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0165A5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처리 </a:t>
            </a:r>
            <a:r>
              <a:rPr lang="en-US" altLang="ko-KR" b="1" spc="-5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0165A5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(KNN-Imputer) - Code</a:t>
            </a:r>
          </a:p>
        </p:txBody>
      </p:sp>
      <p:pic>
        <p:nvPicPr>
          <p:cNvPr id="6" name="그림 5" descr="텍스트, 스크린샷, 폰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EC5128AF-8247-912A-87CC-53889A1780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514" y="1394330"/>
            <a:ext cx="6512838" cy="503146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4D142D2-7B0C-EEF8-F556-293C3A89750F}"/>
              </a:ext>
            </a:extLst>
          </p:cNvPr>
          <p:cNvSpPr txBox="1"/>
          <p:nvPr/>
        </p:nvSpPr>
        <p:spPr>
          <a:xfrm>
            <a:off x="7170008" y="1394330"/>
            <a:ext cx="4389814" cy="21017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latinLnBrk="0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ko-KR" altLang="en-US" sz="1600" spc="-5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latin typeface="에스코어 드림 4 Regular" panose="020B0503030302020204" pitchFamily="34" charset="-127"/>
                <a:ea typeface="Apple SD Gothic Neo ExtraBold" panose="02000300000000000000"/>
              </a:rPr>
              <a:t>기업코드를 기준으로 각각의 데이터프레임 생성</a:t>
            </a:r>
            <a:endParaRPr lang="en-US" altLang="ko-KR" sz="1600" spc="-5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latin typeface="에스코어 드림 4 Regular" panose="020B0503030302020204" pitchFamily="34" charset="-127"/>
              <a:ea typeface="Apple SD Gothic Neo ExtraBold" panose="02000300000000000000"/>
            </a:endParaRPr>
          </a:p>
          <a:p>
            <a:pPr marL="285750" indent="-285750" latinLnBrk="0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ko-KR" altLang="en-US" sz="1600" spc="-5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latin typeface="에스코어 드림 4 Regular" panose="020B0503030302020204" pitchFamily="34" charset="-127"/>
                <a:ea typeface="Apple SD Gothic Neo ExtraBold" panose="02000300000000000000"/>
              </a:rPr>
              <a:t>각각의 데이터 프레임에 </a:t>
            </a:r>
            <a:r>
              <a:rPr lang="en-US" altLang="ko-KR" sz="1600" spc="-5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latin typeface="에스코어 드림 4 Regular" panose="020B0503030302020204" pitchFamily="34" charset="-127"/>
                <a:ea typeface="Apple SD Gothic Neo ExtraBold" panose="02000300000000000000"/>
              </a:rPr>
              <a:t>KNN-Imputer </a:t>
            </a:r>
            <a:r>
              <a:rPr lang="ko-KR" altLang="en-US" sz="1600" spc="-5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latin typeface="에스코어 드림 4 Regular" panose="020B0503030302020204" pitchFamily="34" charset="-127"/>
                <a:ea typeface="Apple SD Gothic Neo ExtraBold" panose="02000300000000000000"/>
              </a:rPr>
              <a:t>적용</a:t>
            </a:r>
            <a:endParaRPr lang="en-US" altLang="ko-KR" sz="1600" spc="-5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latin typeface="에스코어 드림 4 Regular" panose="020B0503030302020204" pitchFamily="34" charset="-127"/>
              <a:ea typeface="Apple SD Gothic Neo ExtraBold" panose="02000300000000000000"/>
            </a:endParaRPr>
          </a:p>
          <a:p>
            <a:pPr marL="285750" indent="-285750" latinLnBrk="0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ko-KR" altLang="en-US" sz="1600" spc="-50" err="1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latin typeface="에스코어 드림 4 Regular" panose="020B0503030302020204" pitchFamily="34" charset="-127"/>
                <a:ea typeface="Apple SD Gothic Neo ExtraBold" panose="02000300000000000000"/>
              </a:rPr>
              <a:t>결측치가</a:t>
            </a:r>
            <a:r>
              <a:rPr lang="ko-KR" altLang="en-US" sz="1600" spc="-5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latin typeface="에스코어 드림 4 Regular" panose="020B0503030302020204" pitchFamily="34" charset="-127"/>
                <a:ea typeface="Apple SD Gothic Neo ExtraBold" panose="02000300000000000000"/>
              </a:rPr>
              <a:t> 보강된 데이터 프레임을 다시 하나의 데이터셋으로 합침</a:t>
            </a:r>
            <a:endParaRPr lang="en-US" altLang="ko-KR" sz="1600" spc="-5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latin typeface="에스코어 드림 4 Regular" panose="020B0503030302020204" pitchFamily="34" charset="-127"/>
              <a:ea typeface="Apple SD Gothic Neo ExtraBold" panose="02000300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19952793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750386-B964-1F94-BA00-24FD2A7E05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7856E5D8-34A6-553C-2A7C-5ECE80B70095}"/>
              </a:ext>
            </a:extLst>
          </p:cNvPr>
          <p:cNvCxnSpPr>
            <a:cxnSpLocks/>
          </p:cNvCxnSpPr>
          <p:nvPr/>
        </p:nvCxnSpPr>
        <p:spPr>
          <a:xfrm>
            <a:off x="336000" y="642106"/>
            <a:ext cx="11520000" cy="0"/>
          </a:xfrm>
          <a:prstGeom prst="line">
            <a:avLst/>
          </a:prstGeom>
          <a:ln w="38100">
            <a:solidFill>
              <a:srgbClr val="004D8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BD33B8B7-91EE-8BBF-EC56-692C50307550}"/>
              </a:ext>
            </a:extLst>
          </p:cNvPr>
          <p:cNvSpPr txBox="1"/>
          <p:nvPr/>
        </p:nvSpPr>
        <p:spPr>
          <a:xfrm>
            <a:off x="703470" y="84654"/>
            <a:ext cx="10783611" cy="454292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pple SD Gothic Neo ExtraBold" panose="02000300000000000000" pitchFamily="2" charset="-127"/>
                <a:ea typeface="Apple SD Gothic Neo ExtraBold"/>
              </a:rPr>
              <a:t>데이터 </a:t>
            </a:r>
            <a:r>
              <a:rPr lang="ko-KR" altLang="en-US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Apple SD Gothic Neo ExtraBold" panose="02000300000000000000" pitchFamily="2" charset="-127"/>
                <a:ea typeface="Apple SD Gothic Neo ExtraBold"/>
              </a:rPr>
              <a:t>전처리</a:t>
            </a:r>
            <a:endParaRPr lang="en-US" altLang="ko-KR" b="1" dirty="0">
              <a:ln>
                <a:solidFill>
                  <a:schemeClr val="accent1">
                    <a:alpha val="0"/>
                  </a:schemeClr>
                </a:solidFill>
              </a:ln>
              <a:latin typeface="Apple SD Gothic Neo ExtraBold" panose="02000300000000000000" pitchFamily="2" charset="-127"/>
              <a:ea typeface="Apple SD Gothic Neo ExtraBold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AE761A28-C31D-1727-C0BA-99B1781A6CF4}"/>
              </a:ext>
            </a:extLst>
          </p:cNvPr>
          <p:cNvSpPr/>
          <p:nvPr/>
        </p:nvSpPr>
        <p:spPr>
          <a:xfrm>
            <a:off x="350514" y="171711"/>
            <a:ext cx="360000" cy="360000"/>
          </a:xfrm>
          <a:prstGeom prst="ellipse">
            <a:avLst/>
          </a:prstGeom>
          <a:solidFill>
            <a:srgbClr val="004D8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90000" rIns="91440" bIns="90000" rtlCol="0" anchor="ctr"/>
          <a:lstStyle/>
          <a:p>
            <a:pPr algn="ctr"/>
            <a:r>
              <a:rPr lang="en-US" altLang="ko-KR" b="1"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1</a:t>
            </a:r>
          </a:p>
        </p:txBody>
      </p:sp>
      <p:sp>
        <p:nvSpPr>
          <p:cNvPr id="13" name="슬라이드 번호 개체 틀 9">
            <a:extLst>
              <a:ext uri="{FF2B5EF4-FFF2-40B4-BE49-F238E27FC236}">
                <a16:creationId xmlns:a16="http://schemas.microsoft.com/office/drawing/2014/main" id="{C52E6135-8287-E880-D5E4-FC8472C2184A}"/>
              </a:ext>
            </a:extLst>
          </p:cNvPr>
          <p:cNvSpPr txBox="1">
            <a:spLocks/>
          </p:cNvSpPr>
          <p:nvPr/>
        </p:nvSpPr>
        <p:spPr>
          <a:xfrm>
            <a:off x="11757406" y="6498684"/>
            <a:ext cx="266065" cy="228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200" b="1" i="0" kern="1200">
                <a:solidFill>
                  <a:srgbClr val="0066A6"/>
                </a:solidFill>
                <a:latin typeface="Malgun Gothic"/>
                <a:ea typeface="+mn-ea"/>
                <a:cs typeface="Malgun Gothic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 marR="0" lvl="0" indent="0" algn="l" defTabSz="914400" rtl="0" eaLnBrk="1" fontAlgn="auto" latinLnBrk="1" hangingPunct="1">
              <a:lnSpc>
                <a:spcPct val="100000"/>
              </a:lnSpc>
              <a:spcBef>
                <a:spcPts val="20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lang="en-US" altLang="ko-KR" sz="1200" b="1" i="0" u="none" strike="noStrike" kern="1200" cap="none" spc="-25" normalizeH="0" baseline="0" noProof="0" smtClean="0">
                <a:ln>
                  <a:noFill/>
                </a:ln>
                <a:solidFill>
                  <a:srgbClr val="0066A6"/>
                </a:solidFill>
                <a:effectLst/>
                <a:uLnTx/>
                <a:uFillTx/>
                <a:latin typeface="Malgun Gothic"/>
                <a:ea typeface="맑은 고딕" panose="020B0503020000020004" pitchFamily="50" charset="-127"/>
              </a:rPr>
              <a:pPr marL="3810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204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ko-KR" altLang="en-US" sz="1200" b="1" i="0" u="none" strike="noStrike" kern="1200" cap="none" spc="-25" normalizeH="0" baseline="0" noProof="0">
              <a:ln>
                <a:noFill/>
              </a:ln>
              <a:solidFill>
                <a:srgbClr val="0066A6"/>
              </a:solidFill>
              <a:effectLst/>
              <a:uLnTx/>
              <a:uFillTx/>
              <a:latin typeface="Malgun Gothic"/>
              <a:ea typeface="맑은 고딕" panose="020B050302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0E6CF5F-9CE9-3F70-DED5-7DBCC13AF158}"/>
              </a:ext>
            </a:extLst>
          </p:cNvPr>
          <p:cNvSpPr txBox="1"/>
          <p:nvPr/>
        </p:nvSpPr>
        <p:spPr>
          <a:xfrm>
            <a:off x="403858" y="934204"/>
            <a:ext cx="10949941" cy="460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spcAft>
                <a:spcPts val="800"/>
              </a:spcAft>
            </a:pPr>
            <a:r>
              <a:rPr lang="ko-KR" altLang="en-US" b="1" spc="-50" err="1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0165A5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결측치</a:t>
            </a:r>
            <a:r>
              <a:rPr lang="ko-KR" altLang="en-US" b="1" spc="-5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0165A5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처리 </a:t>
            </a:r>
            <a:r>
              <a:rPr lang="en-US" altLang="ko-KR" b="1" spc="-5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0165A5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(KNN-Imputer) - </a:t>
            </a:r>
            <a:r>
              <a:rPr lang="ko-KR" altLang="en-US" b="1" spc="-5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0165A5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시각화</a:t>
            </a:r>
            <a:endParaRPr lang="en-US" altLang="ko-KR" b="1" spc="-5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0165A5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5" name="그림 4" descr="텍스트, 라인, 그래프, 도표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5530D10D-792A-3508-953C-B3C2DAE4D4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61666"/>
            <a:ext cx="5892682" cy="3452743"/>
          </a:xfrm>
          <a:prstGeom prst="rect">
            <a:avLst/>
          </a:prstGeom>
        </p:spPr>
      </p:pic>
      <p:pic>
        <p:nvPicPr>
          <p:cNvPr id="12" name="그림 11" descr="텍스트, 그래프, 라인, 도표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8E60851E-5967-39C2-3BC7-A414BB0703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275" y="1961665"/>
            <a:ext cx="5892682" cy="3452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7575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2A1DFB-3B61-6FD5-8E6E-AA4A854538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2B2E7307-71BF-94F9-F049-F79862616574}"/>
              </a:ext>
            </a:extLst>
          </p:cNvPr>
          <p:cNvCxnSpPr>
            <a:cxnSpLocks/>
          </p:cNvCxnSpPr>
          <p:nvPr/>
        </p:nvCxnSpPr>
        <p:spPr>
          <a:xfrm>
            <a:off x="336000" y="642106"/>
            <a:ext cx="11520000" cy="0"/>
          </a:xfrm>
          <a:prstGeom prst="line">
            <a:avLst/>
          </a:prstGeom>
          <a:ln w="38100">
            <a:solidFill>
              <a:srgbClr val="004D8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EB623D85-CCB7-EE5A-70F6-F93AD02C6157}"/>
              </a:ext>
            </a:extLst>
          </p:cNvPr>
          <p:cNvSpPr txBox="1"/>
          <p:nvPr/>
        </p:nvSpPr>
        <p:spPr>
          <a:xfrm>
            <a:off x="703470" y="84654"/>
            <a:ext cx="10783611" cy="454292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pple SD Gothic Neo ExtraBold" panose="02000300000000000000" pitchFamily="2" charset="-127"/>
                <a:ea typeface="Apple SD Gothic Neo ExtraBold"/>
              </a:rPr>
              <a:t>데이터 </a:t>
            </a:r>
            <a:r>
              <a:rPr lang="ko-KR" altLang="en-US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Apple SD Gothic Neo ExtraBold" panose="02000300000000000000" pitchFamily="2" charset="-127"/>
                <a:ea typeface="Apple SD Gothic Neo ExtraBold"/>
              </a:rPr>
              <a:t>전처리</a:t>
            </a:r>
            <a:endParaRPr lang="en-US" altLang="ko-KR" b="1" dirty="0">
              <a:ln>
                <a:solidFill>
                  <a:schemeClr val="accent1">
                    <a:alpha val="0"/>
                  </a:schemeClr>
                </a:solidFill>
              </a:ln>
              <a:latin typeface="Apple SD Gothic Neo ExtraBold" panose="02000300000000000000" pitchFamily="2" charset="-127"/>
              <a:ea typeface="Apple SD Gothic Neo ExtraBold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12708F3-7AF5-D825-0FFE-9E4B037F9CCD}"/>
              </a:ext>
            </a:extLst>
          </p:cNvPr>
          <p:cNvSpPr/>
          <p:nvPr/>
        </p:nvSpPr>
        <p:spPr>
          <a:xfrm>
            <a:off x="350514" y="171711"/>
            <a:ext cx="360000" cy="360000"/>
          </a:xfrm>
          <a:prstGeom prst="ellipse">
            <a:avLst/>
          </a:prstGeom>
          <a:solidFill>
            <a:srgbClr val="004D8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90000" rIns="91440" bIns="90000" rtlCol="0" anchor="ctr"/>
          <a:lstStyle/>
          <a:p>
            <a:pPr algn="ctr"/>
            <a:r>
              <a:rPr lang="en-US" altLang="ko-KR" b="1"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1</a:t>
            </a:r>
          </a:p>
        </p:txBody>
      </p:sp>
      <p:sp>
        <p:nvSpPr>
          <p:cNvPr id="13" name="슬라이드 번호 개체 틀 9">
            <a:extLst>
              <a:ext uri="{FF2B5EF4-FFF2-40B4-BE49-F238E27FC236}">
                <a16:creationId xmlns:a16="http://schemas.microsoft.com/office/drawing/2014/main" id="{1D88CDE7-6712-1F25-8A34-C55ACDD2C698}"/>
              </a:ext>
            </a:extLst>
          </p:cNvPr>
          <p:cNvSpPr txBox="1">
            <a:spLocks/>
          </p:cNvSpPr>
          <p:nvPr/>
        </p:nvSpPr>
        <p:spPr>
          <a:xfrm>
            <a:off x="11757406" y="6498684"/>
            <a:ext cx="266065" cy="228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200" b="1" i="0" kern="1200">
                <a:solidFill>
                  <a:srgbClr val="0066A6"/>
                </a:solidFill>
                <a:latin typeface="Malgun Gothic"/>
                <a:ea typeface="+mn-ea"/>
                <a:cs typeface="Malgun Gothic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 marR="0" lvl="0" indent="0" algn="l" defTabSz="914400" rtl="0" eaLnBrk="1" fontAlgn="auto" latinLnBrk="1" hangingPunct="1">
              <a:lnSpc>
                <a:spcPct val="100000"/>
              </a:lnSpc>
              <a:spcBef>
                <a:spcPts val="20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lang="en-US" altLang="ko-KR" sz="1200" b="1" i="0" u="none" strike="noStrike" kern="1200" cap="none" spc="-25" normalizeH="0" baseline="0" noProof="0" smtClean="0">
                <a:ln>
                  <a:noFill/>
                </a:ln>
                <a:solidFill>
                  <a:srgbClr val="0066A6"/>
                </a:solidFill>
                <a:effectLst/>
                <a:uLnTx/>
                <a:uFillTx/>
                <a:latin typeface="Malgun Gothic"/>
                <a:ea typeface="맑은 고딕" panose="020B0503020000020004" pitchFamily="50" charset="-127"/>
              </a:rPr>
              <a:pPr marL="3810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204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ko-KR" altLang="en-US" sz="1200" b="1" i="0" u="none" strike="noStrike" kern="1200" cap="none" spc="-25" normalizeH="0" baseline="0" noProof="0">
              <a:ln>
                <a:noFill/>
              </a:ln>
              <a:solidFill>
                <a:srgbClr val="0066A6"/>
              </a:solidFill>
              <a:effectLst/>
              <a:uLnTx/>
              <a:uFillTx/>
              <a:latin typeface="Malgun Gothic"/>
              <a:ea typeface="맑은 고딕" panose="020B050302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2BE49AC-99EC-E56D-2CD1-AEB11720FEAA}"/>
              </a:ext>
            </a:extLst>
          </p:cNvPr>
          <p:cNvSpPr txBox="1"/>
          <p:nvPr/>
        </p:nvSpPr>
        <p:spPr>
          <a:xfrm>
            <a:off x="403858" y="934204"/>
            <a:ext cx="10949941" cy="40809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spcAft>
                <a:spcPts val="800"/>
              </a:spcAft>
            </a:pPr>
            <a:r>
              <a:rPr lang="ko-KR" altLang="en-US" b="1" spc="-5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0165A5"/>
                </a:solidFill>
                <a:latin typeface="에스코어"/>
                <a:ea typeface="에스코어 드림 4 Regular" panose="020B0503030302020204"/>
              </a:rPr>
              <a:t>데이터셋 특성 확인 </a:t>
            </a:r>
            <a:r>
              <a:rPr lang="en-US" altLang="ko-KR" b="1" spc="-5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0165A5"/>
                </a:solidFill>
                <a:latin typeface="에스코어"/>
                <a:ea typeface="에스코어 드림 4 Regular" panose="020B0503030302020204"/>
              </a:rPr>
              <a:t>(1/2)</a:t>
            </a:r>
          </a:p>
          <a:p>
            <a:pPr latinLnBrk="0">
              <a:lnSpc>
                <a:spcPct val="150000"/>
              </a:lnSpc>
              <a:spcAft>
                <a:spcPts val="800"/>
              </a:spcAft>
            </a:pPr>
            <a:endParaRPr lang="en-US" altLang="ko-KR" b="1" spc="-5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0165A5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285750" indent="-285750" latinLnBrk="0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altLang="ko-KR" b="1" spc="-50" dirty="0" err="1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Kemc_oldx_code_tite</a:t>
            </a:r>
            <a:r>
              <a:rPr lang="en-US" altLang="ko-KR" b="1" spc="-5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</a:t>
            </a:r>
            <a:r>
              <a:rPr lang="ko-KR" altLang="en-US" b="1" spc="-5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산업 타이틀</a:t>
            </a:r>
            <a:endParaRPr lang="en-US" altLang="ko-KR" b="1" spc="-5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285750" indent="-285750" latinLnBrk="0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altLang="ko-KR" b="1" spc="-5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Ente: </a:t>
            </a:r>
            <a:r>
              <a:rPr lang="ko-KR" altLang="en-US" b="1" spc="-5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기업코드</a:t>
            </a:r>
            <a:endParaRPr lang="en-US" altLang="ko-KR" b="1" spc="-5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285750" indent="-285750" latinLnBrk="0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altLang="ko-KR" b="1" spc="-50" dirty="0" err="1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cntr_tp_name</a:t>
            </a:r>
            <a:r>
              <a:rPr lang="en-US" altLang="ko-KR" b="1" spc="-5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</a:t>
            </a:r>
            <a:r>
              <a:rPr lang="ko-KR" altLang="en-US" b="1" spc="-5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전력 사용 용도</a:t>
            </a:r>
            <a:endParaRPr lang="en-US" altLang="ko-KR" b="1" spc="-5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285750" indent="-285750" latinLnBrk="0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altLang="ko-KR" b="1" spc="-50" dirty="0" err="1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Season_name</a:t>
            </a:r>
            <a:r>
              <a:rPr lang="en-US" altLang="ko-KR" b="1" spc="-5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</a:t>
            </a:r>
            <a:r>
              <a:rPr lang="ko-KR" altLang="en-US" b="1" spc="-5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계절</a:t>
            </a:r>
            <a:endParaRPr lang="en-US" altLang="ko-KR" b="1" spc="-5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285750" indent="-285750" latinLnBrk="0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altLang="ko-KR" b="1" spc="-50" dirty="0" err="1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Weekd_weekend_name</a:t>
            </a:r>
            <a:r>
              <a:rPr lang="en-US" altLang="ko-KR" b="1" spc="-5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</a:t>
            </a:r>
            <a:r>
              <a:rPr lang="ko-KR" altLang="en-US" b="1" spc="-5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주말</a:t>
            </a:r>
            <a:r>
              <a:rPr lang="en-US" altLang="ko-KR" b="1" spc="-5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b="1" spc="-5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주중</a:t>
            </a:r>
            <a:endParaRPr lang="en-US" altLang="ko-KR" b="1" spc="-5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285750" indent="-285750" latinLnBrk="0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altLang="ko-KR" b="1" spc="-50" dirty="0" err="1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elcp_use</a:t>
            </a:r>
            <a:r>
              <a:rPr lang="en-US" altLang="ko-KR" b="1" spc="-5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</a:t>
            </a:r>
            <a:r>
              <a:rPr lang="ko-KR" altLang="en-US" b="1" spc="-5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b="1" spc="-5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15</a:t>
            </a:r>
            <a:r>
              <a:rPr lang="ko-KR" altLang="en-US" b="1" spc="-5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분 간격의 시퀀스 데이터</a:t>
            </a:r>
            <a:endParaRPr lang="en-US" altLang="ko-KR" b="1" spc="-5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BE0134BF-3A42-27C6-4A39-A0DC4D82C5D5}"/>
              </a:ext>
            </a:extLst>
          </p:cNvPr>
          <p:cNvGrpSpPr/>
          <p:nvPr/>
        </p:nvGrpSpPr>
        <p:grpSpPr>
          <a:xfrm>
            <a:off x="4571999" y="1977229"/>
            <a:ext cx="500743" cy="3077472"/>
            <a:chOff x="4931229" y="1937657"/>
            <a:chExt cx="500743" cy="3077472"/>
          </a:xfrm>
        </p:grpSpPr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0395B6C2-8161-20E4-05F2-D8C07CEC7C62}"/>
                </a:ext>
              </a:extLst>
            </p:cNvPr>
            <p:cNvCxnSpPr>
              <a:cxnSpLocks/>
            </p:cNvCxnSpPr>
            <p:nvPr/>
          </p:nvCxnSpPr>
          <p:spPr>
            <a:xfrm>
              <a:off x="4931229" y="1948543"/>
              <a:ext cx="500743" cy="0"/>
            </a:xfrm>
            <a:prstGeom prst="line">
              <a:avLst/>
            </a:prstGeom>
            <a:ln w="381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BB2AE6F6-050A-068C-ED0A-20A93A77A8EC}"/>
                </a:ext>
              </a:extLst>
            </p:cNvPr>
            <p:cNvCxnSpPr>
              <a:cxnSpLocks/>
            </p:cNvCxnSpPr>
            <p:nvPr/>
          </p:nvCxnSpPr>
          <p:spPr>
            <a:xfrm>
              <a:off x="5421086" y="1937657"/>
              <a:ext cx="0" cy="3077472"/>
            </a:xfrm>
            <a:prstGeom prst="line">
              <a:avLst/>
            </a:prstGeom>
            <a:ln w="381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CD904B16-CF89-AB45-8DF0-4E96617E6F67}"/>
                </a:ext>
              </a:extLst>
            </p:cNvPr>
            <p:cNvCxnSpPr>
              <a:cxnSpLocks/>
            </p:cNvCxnSpPr>
            <p:nvPr/>
          </p:nvCxnSpPr>
          <p:spPr>
            <a:xfrm>
              <a:off x="4931229" y="5015129"/>
              <a:ext cx="500743" cy="0"/>
            </a:xfrm>
            <a:prstGeom prst="line">
              <a:avLst/>
            </a:prstGeom>
            <a:ln w="381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9A95BF3F-1C7F-9482-28B5-468532E74043}"/>
              </a:ext>
            </a:extLst>
          </p:cNvPr>
          <p:cNvSpPr txBox="1"/>
          <p:nvPr/>
        </p:nvSpPr>
        <p:spPr>
          <a:xfrm>
            <a:off x="5341033" y="3315910"/>
            <a:ext cx="35782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ea typeface="에스코어 드림 4 Regular" panose="020B0503030302020204"/>
              </a:rPr>
              <a:t>14</a:t>
            </a:r>
            <a:r>
              <a:rPr lang="ko-KR" altLang="en-US" sz="2000" dirty="0">
                <a:ea typeface="에스코어 드림 4 Regular" panose="020B0503030302020204"/>
              </a:rPr>
              <a:t>개의 피처 중 해당 </a:t>
            </a:r>
            <a:r>
              <a:rPr lang="en-US" altLang="ko-KR" sz="2000" dirty="0">
                <a:solidFill>
                  <a:srgbClr val="0070C0"/>
                </a:solidFill>
                <a:ea typeface="에스코어 드림 4 Regular" panose="020B0503030302020204"/>
              </a:rPr>
              <a:t>6</a:t>
            </a:r>
            <a:r>
              <a:rPr lang="ko-KR" altLang="en-US" sz="2000" dirty="0">
                <a:solidFill>
                  <a:srgbClr val="0070C0"/>
                </a:solidFill>
                <a:ea typeface="에스코어 드림 4 Regular" panose="020B0503030302020204"/>
              </a:rPr>
              <a:t>개</a:t>
            </a:r>
            <a:r>
              <a:rPr lang="ko-KR" altLang="en-US" sz="2000" dirty="0">
                <a:ea typeface="에스코어 드림 4 Regular" panose="020B0503030302020204"/>
              </a:rPr>
              <a:t>만 사용</a:t>
            </a:r>
          </a:p>
        </p:txBody>
      </p:sp>
    </p:spTree>
    <p:extLst>
      <p:ext uri="{BB962C8B-B14F-4D97-AF65-F5344CB8AC3E}">
        <p14:creationId xmlns:p14="http://schemas.microsoft.com/office/powerpoint/2010/main" val="14831108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FD2832-57C2-C13D-6B4D-D57295EA0C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9200F438-98DF-9BB9-E26A-C8022DBF2CBA}"/>
              </a:ext>
            </a:extLst>
          </p:cNvPr>
          <p:cNvCxnSpPr>
            <a:cxnSpLocks/>
          </p:cNvCxnSpPr>
          <p:nvPr/>
        </p:nvCxnSpPr>
        <p:spPr>
          <a:xfrm>
            <a:off x="336000" y="642106"/>
            <a:ext cx="11520000" cy="0"/>
          </a:xfrm>
          <a:prstGeom prst="line">
            <a:avLst/>
          </a:prstGeom>
          <a:ln w="38100">
            <a:solidFill>
              <a:srgbClr val="004D8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27CDC484-2649-3B17-7FF1-34D7F407D43D}"/>
              </a:ext>
            </a:extLst>
          </p:cNvPr>
          <p:cNvSpPr txBox="1"/>
          <p:nvPr/>
        </p:nvSpPr>
        <p:spPr>
          <a:xfrm>
            <a:off x="703470" y="84654"/>
            <a:ext cx="10783611" cy="454292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pple SD Gothic Neo ExtraBold" panose="02000300000000000000" pitchFamily="2" charset="-127"/>
                <a:ea typeface="Apple SD Gothic Neo ExtraBold"/>
              </a:rPr>
              <a:t>데이터 </a:t>
            </a:r>
            <a:r>
              <a:rPr lang="ko-KR" altLang="en-US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Apple SD Gothic Neo ExtraBold" panose="02000300000000000000" pitchFamily="2" charset="-127"/>
                <a:ea typeface="Apple SD Gothic Neo ExtraBold"/>
              </a:rPr>
              <a:t>전처리</a:t>
            </a:r>
            <a:endParaRPr lang="en-US" altLang="ko-KR" b="1" dirty="0">
              <a:ln>
                <a:solidFill>
                  <a:schemeClr val="accent1">
                    <a:alpha val="0"/>
                  </a:schemeClr>
                </a:solidFill>
              </a:ln>
              <a:latin typeface="Apple SD Gothic Neo ExtraBold" panose="02000300000000000000" pitchFamily="2" charset="-127"/>
              <a:ea typeface="Apple SD Gothic Neo ExtraBold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F6927EDA-150B-60E8-05F9-DEBE93ADC55D}"/>
              </a:ext>
            </a:extLst>
          </p:cNvPr>
          <p:cNvSpPr/>
          <p:nvPr/>
        </p:nvSpPr>
        <p:spPr>
          <a:xfrm>
            <a:off x="350514" y="171711"/>
            <a:ext cx="360000" cy="360000"/>
          </a:xfrm>
          <a:prstGeom prst="ellipse">
            <a:avLst/>
          </a:prstGeom>
          <a:solidFill>
            <a:srgbClr val="004D8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90000" rIns="91440" bIns="90000" rtlCol="0" anchor="ctr"/>
          <a:lstStyle/>
          <a:p>
            <a:pPr algn="ctr"/>
            <a:r>
              <a:rPr lang="en-US" altLang="ko-KR" b="1"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1</a:t>
            </a:r>
          </a:p>
        </p:txBody>
      </p:sp>
      <p:sp>
        <p:nvSpPr>
          <p:cNvPr id="13" name="슬라이드 번호 개체 틀 9">
            <a:extLst>
              <a:ext uri="{FF2B5EF4-FFF2-40B4-BE49-F238E27FC236}">
                <a16:creationId xmlns:a16="http://schemas.microsoft.com/office/drawing/2014/main" id="{C63C998C-AD62-FB6A-766F-8154CD562148}"/>
              </a:ext>
            </a:extLst>
          </p:cNvPr>
          <p:cNvSpPr txBox="1">
            <a:spLocks/>
          </p:cNvSpPr>
          <p:nvPr/>
        </p:nvSpPr>
        <p:spPr>
          <a:xfrm>
            <a:off x="11757406" y="6498684"/>
            <a:ext cx="266065" cy="228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200" b="1" i="0" kern="1200">
                <a:solidFill>
                  <a:srgbClr val="0066A6"/>
                </a:solidFill>
                <a:latin typeface="Malgun Gothic"/>
                <a:ea typeface="+mn-ea"/>
                <a:cs typeface="Malgun Gothic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 marR="0" lvl="0" indent="0" algn="l" defTabSz="914400" rtl="0" eaLnBrk="1" fontAlgn="auto" latinLnBrk="1" hangingPunct="1">
              <a:lnSpc>
                <a:spcPct val="100000"/>
              </a:lnSpc>
              <a:spcBef>
                <a:spcPts val="20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lang="en-US" altLang="ko-KR" sz="1200" b="1" i="0" u="none" strike="noStrike" kern="1200" cap="none" spc="-25" normalizeH="0" baseline="0" noProof="0" smtClean="0">
                <a:ln>
                  <a:noFill/>
                </a:ln>
                <a:solidFill>
                  <a:srgbClr val="0066A6"/>
                </a:solidFill>
                <a:effectLst/>
                <a:uLnTx/>
                <a:uFillTx/>
                <a:latin typeface="Malgun Gothic"/>
                <a:ea typeface="맑은 고딕" panose="020B0503020000020004" pitchFamily="50" charset="-127"/>
              </a:rPr>
              <a:pPr marL="3810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204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ko-KR" altLang="en-US" sz="1200" b="1" i="0" u="none" strike="noStrike" kern="1200" cap="none" spc="-25" normalizeH="0" baseline="0" noProof="0">
              <a:ln>
                <a:noFill/>
              </a:ln>
              <a:solidFill>
                <a:srgbClr val="0066A6"/>
              </a:solidFill>
              <a:effectLst/>
              <a:uLnTx/>
              <a:uFillTx/>
              <a:latin typeface="Malgun Gothic"/>
              <a:ea typeface="맑은 고딕" panose="020B050302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F2006B1-DFDE-10FB-509E-F03AA499CA24}"/>
              </a:ext>
            </a:extLst>
          </p:cNvPr>
          <p:cNvSpPr txBox="1"/>
          <p:nvPr/>
        </p:nvSpPr>
        <p:spPr>
          <a:xfrm>
            <a:off x="403858" y="934204"/>
            <a:ext cx="10949941" cy="40882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spcAft>
                <a:spcPts val="800"/>
              </a:spcAft>
            </a:pPr>
            <a:r>
              <a:rPr lang="ko-KR" altLang="en-US" b="1" spc="-5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0165A5"/>
                </a:solidFill>
                <a:latin typeface="에스코어"/>
                <a:ea typeface="에스코어 드림 4 Regular" panose="020B0503030302020204"/>
              </a:rPr>
              <a:t>데이터셋 특성 확인 </a:t>
            </a:r>
            <a:r>
              <a:rPr lang="en-US" altLang="ko-KR" b="1" spc="-5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0165A5"/>
                </a:solidFill>
                <a:latin typeface="에스코어"/>
                <a:ea typeface="에스코어 드림 4 Regular" panose="020B0503030302020204"/>
              </a:rPr>
              <a:t>(2/2)</a:t>
            </a:r>
          </a:p>
          <a:p>
            <a:pPr latinLnBrk="0">
              <a:lnSpc>
                <a:spcPct val="150000"/>
              </a:lnSpc>
              <a:spcAft>
                <a:spcPts val="800"/>
              </a:spcAft>
            </a:pPr>
            <a:endParaRPr lang="en-US" altLang="ko-KR" b="1" spc="-5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0165A5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285750" indent="-285750" latinLnBrk="0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altLang="ko-KR" b="1" spc="-50" dirty="0" err="1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kemc_oldx_code_tite</a:t>
            </a:r>
            <a:r>
              <a:rPr lang="en-US" altLang="ko-KR" b="1" spc="-5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</a:t>
            </a:r>
            <a:r>
              <a:rPr lang="ko-KR" altLang="en-US" b="1" spc="-5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산업 타이틀</a:t>
            </a:r>
            <a:endParaRPr lang="en-US" altLang="ko-KR" b="1" spc="-5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800100" lvl="1" indent="-342900" latinLnBrk="0">
              <a:lnSpc>
                <a:spcPct val="150000"/>
              </a:lnSpc>
              <a:spcAft>
                <a:spcPts val="800"/>
              </a:spcAft>
              <a:buAutoNum type="arabicPeriod"/>
            </a:pPr>
            <a:r>
              <a:rPr lang="ko-KR" altLang="en-US" b="1" spc="-5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금속 </a:t>
            </a:r>
            <a:r>
              <a:rPr lang="en-US" altLang="ko-KR" b="1" spc="-5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2. </a:t>
            </a:r>
            <a:r>
              <a:rPr lang="ko-KR" altLang="en-US" b="1" spc="-5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에너지산업 </a:t>
            </a:r>
            <a:r>
              <a:rPr lang="en-US" altLang="ko-KR" b="1" spc="-5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3. </a:t>
            </a:r>
            <a:r>
              <a:rPr lang="ko-KR" altLang="en-US" b="1" spc="-5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요업 </a:t>
            </a:r>
            <a:r>
              <a:rPr lang="en-US" altLang="ko-KR" b="1" spc="-5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4. </a:t>
            </a:r>
            <a:r>
              <a:rPr lang="ko-KR" altLang="en-US" b="1" spc="-5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식품 </a:t>
            </a:r>
            <a:r>
              <a:rPr lang="en-US" altLang="ko-KR" b="1" spc="-5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5. </a:t>
            </a:r>
            <a:r>
              <a:rPr lang="ko-KR" altLang="en-US" b="1" spc="-5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화공</a:t>
            </a:r>
            <a:r>
              <a:rPr lang="en-US" altLang="ko-KR" b="1" spc="-5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6. </a:t>
            </a:r>
            <a:r>
              <a:rPr lang="ko-KR" altLang="en-US" b="1" spc="-5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금속 </a:t>
            </a:r>
            <a:r>
              <a:rPr lang="en-US" altLang="ko-KR" b="1" spc="-5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7. </a:t>
            </a:r>
            <a:r>
              <a:rPr lang="ko-KR" altLang="en-US" b="1" spc="-5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제지목재 </a:t>
            </a:r>
            <a:r>
              <a:rPr lang="en-US" altLang="ko-KR" b="1" spc="-5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8. </a:t>
            </a:r>
            <a:r>
              <a:rPr lang="ko-KR" altLang="en-US" b="1" spc="-5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섬유</a:t>
            </a:r>
            <a:endParaRPr lang="en-US" altLang="ko-KR" b="1" spc="-5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285750" indent="-285750" latinLnBrk="0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altLang="ko-KR" b="1" spc="-50" dirty="0" err="1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ente</a:t>
            </a:r>
            <a:r>
              <a:rPr lang="en-US" altLang="ko-KR" b="1" spc="-5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</a:t>
            </a:r>
            <a:r>
              <a:rPr lang="ko-KR" altLang="en-US" b="1" spc="-5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기업코드</a:t>
            </a:r>
            <a:endParaRPr lang="en-US" altLang="ko-KR" b="1" spc="-5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 latinLnBrk="0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altLang="ko-KR" b="1" spc="-5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2342</a:t>
            </a:r>
            <a:r>
              <a:rPr lang="ko-KR" altLang="en-US" b="1" spc="-5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개의 기업 </a:t>
            </a:r>
            <a:r>
              <a:rPr lang="en-US" altLang="ko-KR" b="1" spc="-5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/ </a:t>
            </a:r>
            <a:r>
              <a:rPr lang="ko-KR" altLang="en-US" b="1" spc="-5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기업 별 </a:t>
            </a:r>
            <a:r>
              <a:rPr lang="en-US" altLang="ko-KR" b="1" spc="-5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</a:t>
            </a:r>
            <a:r>
              <a:rPr lang="ko-KR" altLang="en-US" b="1" spc="-5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년 간</a:t>
            </a:r>
            <a:r>
              <a:rPr lang="en-US" altLang="ko-KR" b="1" spc="-5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2</a:t>
            </a:r>
            <a:r>
              <a:rPr lang="ko-KR" altLang="en-US" b="1" spc="-5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년 간</a:t>
            </a:r>
            <a:r>
              <a:rPr lang="en-US" altLang="ko-KR" b="1" spc="-5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3</a:t>
            </a:r>
            <a:r>
              <a:rPr lang="ko-KR" altLang="en-US" b="1" spc="-5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년 간 데이터셋의 크기가 다 다름</a:t>
            </a:r>
            <a:endParaRPr lang="en-US" altLang="ko-KR" b="1" spc="-5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285750" indent="-285750" latinLnBrk="0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altLang="ko-KR" b="1" spc="-50" dirty="0" err="1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cntr_tp_name</a:t>
            </a:r>
            <a:r>
              <a:rPr lang="en-US" altLang="ko-KR" b="1" spc="-5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</a:t>
            </a:r>
            <a:r>
              <a:rPr lang="ko-KR" altLang="en-US" b="1" spc="-5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전력 사용 용도</a:t>
            </a:r>
            <a:endParaRPr lang="en-US" altLang="ko-KR" b="1" spc="-5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vl="1" latinLnBrk="0">
              <a:lnSpc>
                <a:spcPct val="150000"/>
              </a:lnSpc>
              <a:spcAft>
                <a:spcPts val="800"/>
              </a:spcAft>
            </a:pPr>
            <a:r>
              <a:rPr lang="en-US" altLang="ko-KR" b="1" spc="-5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1. </a:t>
            </a:r>
            <a:r>
              <a:rPr lang="ko-KR" altLang="en-US" b="1" spc="-5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산업용</a:t>
            </a:r>
            <a:r>
              <a:rPr lang="en-US" altLang="ko-KR" b="1" spc="-5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b="1" spc="-5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일반용</a:t>
            </a:r>
            <a:r>
              <a:rPr lang="en-US" altLang="ko-KR" b="1" spc="-5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b="1" spc="-5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심야</a:t>
            </a:r>
            <a:r>
              <a:rPr lang="en-US" altLang="ko-KR" b="1" spc="-5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b="1" spc="-5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주택용</a:t>
            </a:r>
            <a:r>
              <a:rPr lang="en-US" altLang="ko-KR" b="1" spc="-5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b="1" spc="-5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농사용</a:t>
            </a:r>
            <a:endParaRPr lang="en-US" altLang="ko-KR" b="1" spc="-5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895084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9172de55-9eef-4dbb-832c-135f7a0ab6db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E57588C6E6823A4DAE0045A456D03093" ma:contentTypeVersion="6" ma:contentTypeDescription="새 문서를 만듭니다." ma:contentTypeScope="" ma:versionID="ab920e2e5758ea8e23b2b09265141b40">
  <xsd:schema xmlns:xsd="http://www.w3.org/2001/XMLSchema" xmlns:xs="http://www.w3.org/2001/XMLSchema" xmlns:p="http://schemas.microsoft.com/office/2006/metadata/properties" xmlns:ns3="9172de55-9eef-4dbb-832c-135f7a0ab6db" targetNamespace="http://schemas.microsoft.com/office/2006/metadata/properties" ma:root="true" ma:fieldsID="ac39375d2f941cd70b88ba288fdf6d8a" ns3:_="">
    <xsd:import namespace="9172de55-9eef-4dbb-832c-135f7a0ab6db"/>
    <xsd:element name="properties">
      <xsd:complexType>
        <xsd:sequence>
          <xsd:element name="documentManagement">
            <xsd:complexType>
              <xsd:all>
                <xsd:element ref="ns3:MediaServiceDateTaken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172de55-9eef-4dbb-832c-135f7a0ab6db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_activity" ma:index="13" nillable="true" ma:displayName="_activity" ma:hidden="true" ma:internalName="_activity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F6B905F-E044-4DDF-963E-A404CE363970}">
  <ds:schemaRefs>
    <ds:schemaRef ds:uri="http://www.w3.org/XML/1998/namespace"/>
    <ds:schemaRef ds:uri="9172de55-9eef-4dbb-832c-135f7a0ab6db"/>
    <ds:schemaRef ds:uri="http://purl.org/dc/elements/1.1/"/>
    <ds:schemaRef ds:uri="http://schemas.openxmlformats.org/package/2006/metadata/core-properties"/>
    <ds:schemaRef ds:uri="http://schemas.microsoft.com/office/2006/documentManagement/types"/>
    <ds:schemaRef ds:uri="http://purl.org/dc/terms/"/>
    <ds:schemaRef ds:uri="http://schemas.microsoft.com/office/infopath/2007/PartnerControls"/>
    <ds:schemaRef ds:uri="http://schemas.microsoft.com/office/2006/metadata/properties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6602A75A-41BC-476B-8D15-1BB463309ED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DB98002-5877-4B50-9C5B-5AAABF04544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172de55-9eef-4dbb-832c-135f7a0ab6d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982</TotalTime>
  <Words>2382</Words>
  <Application>Microsoft Office PowerPoint</Application>
  <PresentationFormat>와이드스크린</PresentationFormat>
  <Paragraphs>404</Paragraphs>
  <Slides>37</Slides>
  <Notes>35</Notes>
  <HiddenSlides>1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37</vt:i4>
      </vt:variant>
    </vt:vector>
  </HeadingPairs>
  <TitlesOfParts>
    <vt:vector size="50" baseType="lpstr">
      <vt:lpstr>Apple SD Gothic Neo</vt:lpstr>
      <vt:lpstr>Apple SD Gothic Neo ExtraBold</vt:lpstr>
      <vt:lpstr>-apple-system</vt:lpstr>
      <vt:lpstr>나눔바른고딕</vt:lpstr>
      <vt:lpstr>맑은 고딕</vt:lpstr>
      <vt:lpstr>맑은 고딕</vt:lpstr>
      <vt:lpstr>에스코어</vt:lpstr>
      <vt:lpstr>에스코어 드림 4 Regular</vt:lpstr>
      <vt:lpstr>에스코어 드림 6 Bold</vt:lpstr>
      <vt:lpstr>Abadi</vt:lpstr>
      <vt:lpstr>Arial</vt:lpstr>
      <vt:lpstr>Office 테마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강가에</dc:creator>
  <cp:lastModifiedBy>권우현</cp:lastModifiedBy>
  <cp:revision>5</cp:revision>
  <dcterms:created xsi:type="dcterms:W3CDTF">2024-11-11T02:38:48Z</dcterms:created>
  <dcterms:modified xsi:type="dcterms:W3CDTF">2025-05-08T11:29:31Z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0x010100E57588C6E6823A4DAE0045A456D03093</vt:lpwstr>
  </property>
</Properties>
</file>